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8" r:id="rId2"/>
    <p:sldId id="259" r:id="rId3"/>
    <p:sldId id="260" r:id="rId4"/>
    <p:sldId id="265" r:id="rId5"/>
    <p:sldId id="266" r:id="rId6"/>
    <p:sldId id="267" r:id="rId7"/>
    <p:sldId id="274" r:id="rId8"/>
    <p:sldId id="275" r:id="rId9"/>
    <p:sldId id="271" r:id="rId10"/>
    <p:sldId id="307" r:id="rId11"/>
    <p:sldId id="276" r:id="rId12"/>
    <p:sldId id="290" r:id="rId13"/>
    <p:sldId id="309" r:id="rId14"/>
    <p:sldId id="312" r:id="rId15"/>
    <p:sldId id="277" r:id="rId16"/>
    <p:sldId id="278" r:id="rId17"/>
    <p:sldId id="291" r:id="rId18"/>
    <p:sldId id="292" r:id="rId19"/>
    <p:sldId id="295" r:id="rId20"/>
    <p:sldId id="294" r:id="rId21"/>
    <p:sldId id="296" r:id="rId22"/>
    <p:sldId id="298" r:id="rId23"/>
    <p:sldId id="299" r:id="rId24"/>
    <p:sldId id="280" r:id="rId25"/>
    <p:sldId id="284" r:id="rId26"/>
    <p:sldId id="285" r:id="rId27"/>
    <p:sldId id="287" r:id="rId28"/>
    <p:sldId id="283" r:id="rId29"/>
    <p:sldId id="300" r:id="rId30"/>
    <p:sldId id="302" r:id="rId31"/>
    <p:sldId id="317" r:id="rId32"/>
    <p:sldId id="322" r:id="rId33"/>
    <p:sldId id="288" r:id="rId34"/>
    <p:sldId id="304" r:id="rId35"/>
    <p:sldId id="303" r:id="rId36"/>
    <p:sldId id="308" r:id="rId37"/>
    <p:sldId id="305" r:id="rId38"/>
    <p:sldId id="306" r:id="rId39"/>
    <p:sldId id="313" r:id="rId40"/>
    <p:sldId id="263" r:id="rId41"/>
    <p:sldId id="264" r:id="rId42"/>
    <p:sldId id="318" r:id="rId43"/>
    <p:sldId id="319" r:id="rId44"/>
    <p:sldId id="32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C780FD-628C-6C4E-ACA2-3E431CEF8BBF}">
          <p14:sldIdLst>
            <p14:sldId id="258"/>
            <p14:sldId id="259"/>
            <p14:sldId id="260"/>
            <p14:sldId id="265"/>
            <p14:sldId id="266"/>
            <p14:sldId id="267"/>
            <p14:sldId id="274"/>
            <p14:sldId id="275"/>
            <p14:sldId id="271"/>
            <p14:sldId id="307"/>
            <p14:sldId id="276"/>
            <p14:sldId id="290"/>
            <p14:sldId id="309"/>
            <p14:sldId id="312"/>
            <p14:sldId id="277"/>
            <p14:sldId id="278"/>
            <p14:sldId id="291"/>
            <p14:sldId id="292"/>
            <p14:sldId id="295"/>
            <p14:sldId id="294"/>
            <p14:sldId id="296"/>
            <p14:sldId id="298"/>
            <p14:sldId id="299"/>
            <p14:sldId id="280"/>
            <p14:sldId id="284"/>
            <p14:sldId id="285"/>
            <p14:sldId id="287"/>
            <p14:sldId id="283"/>
            <p14:sldId id="300"/>
            <p14:sldId id="302"/>
            <p14:sldId id="317"/>
            <p14:sldId id="322"/>
            <p14:sldId id="288"/>
            <p14:sldId id="304"/>
            <p14:sldId id="303"/>
            <p14:sldId id="308"/>
            <p14:sldId id="305"/>
            <p14:sldId id="306"/>
            <p14:sldId id="313"/>
          </p14:sldIdLst>
        </p14:section>
        <p14:section name="Scratch" id="{FE467CCA-4D8C-5F45-B746-3F8316FA1084}">
          <p14:sldIdLst>
            <p14:sldId id="263"/>
            <p14:sldId id="264"/>
            <p14:sldId id="318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/>
    <p:restoredTop sz="83936"/>
  </p:normalViewPr>
  <p:slideViewPr>
    <p:cSldViewPr snapToGrid="0" snapToObjects="1">
      <p:cViewPr>
        <p:scale>
          <a:sx n="77" d="100"/>
          <a:sy n="77" d="100"/>
        </p:scale>
        <p:origin x="144" y="672"/>
      </p:cViewPr>
      <p:guideLst/>
    </p:cSldViewPr>
  </p:slideViewPr>
  <p:outlineViewPr>
    <p:cViewPr>
      <p:scale>
        <a:sx n="33" d="100"/>
        <a:sy n="33" d="100"/>
      </p:scale>
      <p:origin x="0" y="-2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 Light" charset="0"/>
              </a:defRPr>
            </a:lvl1pPr>
          </a:lstStyle>
          <a:p>
            <a:fld id="{999FDDC1-7FC7-E34C-B1A2-1AC3BA899682}" type="datetimeFigureOut">
              <a:rPr lang="en-US" smtClean="0"/>
              <a:pPr/>
              <a:t>11/15/15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 Light" charset="0"/>
              </a:defRPr>
            </a:lvl1pPr>
          </a:lstStyle>
          <a:p>
            <a:fld id="{2C95B2D9-2D0B-324D-84FF-3C35509400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ill Sans Light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ill Sans Light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ill Sans Light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ill Sans Light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ill Sans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4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5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caching to accelerate feature lookup not yet implemented</a:t>
            </a:r>
          </a:p>
          <a:p>
            <a:endParaRPr lang="en-US" dirty="0" smtClean="0"/>
          </a:p>
          <a:p>
            <a:r>
              <a:rPr lang="en-US" dirty="0" smtClean="0"/>
              <a:t>Default feature values</a:t>
            </a:r>
            <a:r>
              <a:rPr lang="en-US" baseline="0" dirty="0" smtClean="0"/>
              <a:t> not yet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0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~ 30 Features Random Forrest</a:t>
            </a:r>
            <a:r>
              <a:rPr lang="en-US" baseline="0" dirty="0" smtClean="0">
                <a:effectLst/>
              </a:rPr>
              <a:t> for cache miss </a:t>
            </a:r>
            <a:r>
              <a:rPr lang="en-US" dirty="0" smtClean="0">
                <a:effectLst/>
              </a:rPr>
              <a:t>7-8 </a:t>
            </a:r>
            <a:r>
              <a:rPr lang="en-US" dirty="0" err="1" smtClean="0">
                <a:effectLst/>
              </a:rPr>
              <a:t>ms</a:t>
            </a:r>
            <a:r>
              <a:rPr lang="en-US" dirty="0" smtClean="0">
                <a:effectLst/>
              </a:rPr>
              <a:t> (end-to-end)</a:t>
            </a:r>
            <a:r>
              <a:rPr lang="en-US" baseline="0" dirty="0" smtClean="0">
                <a:effectLst/>
              </a:rPr>
              <a:t> client-through server-client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~ Linear</a:t>
            </a:r>
            <a:r>
              <a:rPr lang="en-US" baseline="0" dirty="0" smtClean="0">
                <a:effectLst/>
              </a:rPr>
              <a:t> model are typically &lt; 7-8 </a:t>
            </a:r>
            <a:r>
              <a:rPr lang="en-US" baseline="0" dirty="0" err="1" smtClean="0">
                <a:effectLst/>
              </a:rPr>
              <a:t>ms</a:t>
            </a:r>
            <a:endParaRPr lang="en-US" baseline="0" dirty="0" smtClean="0">
              <a:effectLst/>
            </a:endParaRPr>
          </a:p>
          <a:p>
            <a:r>
              <a:rPr lang="en-US" baseline="0" dirty="0" smtClean="0">
                <a:effectLst/>
              </a:rPr>
              <a:t>~ random </a:t>
            </a:r>
            <a:r>
              <a:rPr lang="en-US" baseline="0" dirty="0" err="1" smtClean="0">
                <a:effectLst/>
              </a:rPr>
              <a:t>forrest</a:t>
            </a:r>
            <a:r>
              <a:rPr lang="en-US" baseline="0" dirty="0" smtClean="0">
                <a:effectLst/>
              </a:rPr>
              <a:t> p99 ~ 15ms (0cache)</a:t>
            </a:r>
          </a:p>
          <a:p>
            <a:r>
              <a:rPr lang="en-US" baseline="0" dirty="0" smtClean="0">
                <a:effectLst/>
              </a:rPr>
              <a:t>~ random </a:t>
            </a:r>
            <a:r>
              <a:rPr lang="en-US" baseline="0" dirty="0" err="1" smtClean="0">
                <a:effectLst/>
              </a:rPr>
              <a:t>forrest</a:t>
            </a:r>
            <a:r>
              <a:rPr lang="en-US" baseline="0" dirty="0" smtClean="0">
                <a:effectLst/>
              </a:rPr>
              <a:t> p99 ~ 5/6 </a:t>
            </a:r>
            <a:r>
              <a:rPr lang="en-US" baseline="0" dirty="0" err="1" smtClean="0">
                <a:effectLst/>
              </a:rPr>
              <a:t>ms</a:t>
            </a:r>
            <a:r>
              <a:rPr lang="en-US" baseline="0" dirty="0" smtClean="0">
                <a:effectLst/>
              </a:rPr>
              <a:t> (100% cache)</a:t>
            </a:r>
          </a:p>
          <a:p>
            <a:r>
              <a:rPr lang="en-US" baseline="0" dirty="0" smtClean="0">
                <a:effectLst/>
              </a:rPr>
              <a:t>Client in same region ec2</a:t>
            </a:r>
          </a:p>
          <a:p>
            <a:endParaRPr lang="en-US" baseline="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21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: New features are </a:t>
            </a:r>
          </a:p>
          <a:p>
            <a:pPr marL="0" indent="0">
              <a:buNone/>
            </a:pPr>
            <a:r>
              <a:rPr lang="en-US" dirty="0" smtClean="0"/>
              <a:t>Customer interests evolve within sessions</a:t>
            </a:r>
          </a:p>
          <a:p>
            <a:pPr marL="0" indent="0">
              <a:buNone/>
            </a:pPr>
            <a:r>
              <a:rPr lang="en-US" dirty="0" smtClean="0"/>
              <a:t>Need to collect the right data to make the best predictions.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1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: New features are </a:t>
            </a:r>
          </a:p>
          <a:p>
            <a:pPr marL="0" indent="0">
              <a:buNone/>
            </a:pPr>
            <a:r>
              <a:rPr lang="en-US" dirty="0" smtClean="0"/>
              <a:t>Customer interests evolve within sessions</a:t>
            </a:r>
          </a:p>
          <a:p>
            <a:pPr marL="0" indent="0">
              <a:buNone/>
            </a:pPr>
            <a:r>
              <a:rPr lang="en-US" dirty="0" smtClean="0"/>
              <a:t>Need to collect the right data to make the best predictions.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5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: New features are </a:t>
            </a:r>
          </a:p>
          <a:p>
            <a:pPr marL="0" indent="0">
              <a:buNone/>
            </a:pPr>
            <a:r>
              <a:rPr lang="en-US" dirty="0" smtClean="0"/>
              <a:t>Customer interests evolve within sessions</a:t>
            </a:r>
          </a:p>
          <a:p>
            <a:pPr marL="0" indent="0">
              <a:buNone/>
            </a:pPr>
            <a:r>
              <a:rPr lang="en-US" dirty="0" smtClean="0"/>
              <a:t>Need to collect the right data to make the best predictions.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56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9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B2D9-2D0B-324D-84FF-3C35509400E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1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50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8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6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33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political bias story</a:t>
            </a:r>
          </a:p>
          <a:p>
            <a:r>
              <a:rPr lang="en-US" dirty="0" smtClean="0"/>
              <a:t>----- Meeting Notes (2/3/15 11:29) -----</a:t>
            </a:r>
          </a:p>
          <a:p>
            <a:r>
              <a:rPr lang="en-US" dirty="0" smtClean="0"/>
              <a:t>Example of Data and Model use amazon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12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seeing industry after industry being disrupted by companies that build intelligent applications</a:t>
            </a:r>
          </a:p>
          <a:p>
            <a:endParaRPr lang="en-US" dirty="0" smtClean="0"/>
          </a:p>
          <a:p>
            <a:r>
              <a:rPr lang="en-US" dirty="0" smtClean="0"/>
              <a:t>amazon</a:t>
            </a:r>
          </a:p>
          <a:p>
            <a:endParaRPr lang="en-US" dirty="0" smtClean="0"/>
          </a:p>
          <a:p>
            <a:r>
              <a:rPr lang="en-US" dirty="0" err="1" smtClean="0"/>
              <a:t>netflix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pandora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adsense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uber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these intelligent applications use machine learning</a:t>
            </a:r>
            <a:r>
              <a:rPr lang="en-US" baseline="0" dirty="0" smtClean="0"/>
              <a:t> at their core</a:t>
            </a:r>
          </a:p>
          <a:p>
            <a:r>
              <a:rPr lang="en-US" baseline="0" dirty="0" smtClean="0"/>
              <a:t>so, revisiting that childhood dream, I can say...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7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55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3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.jpg"/>
          <p:cNvPicPr>
            <a:picLocks noChangeAspect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3" b="33849"/>
          <a:stretch/>
        </p:blipFill>
        <p:spPr>
          <a:xfrm>
            <a:off x="0" y="4373402"/>
            <a:ext cx="12192000" cy="2484599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0" y="4326555"/>
            <a:ext cx="12192000" cy="60959"/>
            <a:chOff x="628763" y="341908"/>
            <a:chExt cx="7428370" cy="195376"/>
          </a:xfrm>
        </p:grpSpPr>
        <p:sp>
          <p:nvSpPr>
            <p:cNvPr id="24" name="Rectangle 23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322117"/>
            <a:ext cx="10363200" cy="1800811"/>
          </a:xfrm>
        </p:spPr>
        <p:txBody>
          <a:bodyPr anchor="b">
            <a:noAutofit/>
          </a:bodyPr>
          <a:lstStyle>
            <a:lvl1pPr algn="l">
              <a:defRPr sz="9600" b="0" i="0" cap="none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"/>
          </p:nvPr>
        </p:nvSpPr>
        <p:spPr>
          <a:xfrm>
            <a:off x="963085" y="4391168"/>
            <a:ext cx="10363201" cy="1752139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>
                    <a:lumMod val="8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3085" y="6356352"/>
            <a:ext cx="6209609" cy="365125"/>
          </a:xfrm>
        </p:spPr>
        <p:txBody>
          <a:bodyPr/>
          <a:lstStyle>
            <a:lvl1pPr>
              <a:defRPr sz="1467" b="0" i="0">
                <a:solidFill>
                  <a:schemeClr val="bg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>
                <a:solidFill>
                  <a:srgbClr val="D8D8D8"/>
                </a:solidFill>
              </a:rPr>
              <a:t>Confidential – Dato internal use only.  ©2015 Dato, Inc.</a:t>
            </a:r>
            <a:endParaRPr lang="en-US" dirty="0">
              <a:solidFill>
                <a:srgbClr val="D8D8D8"/>
              </a:solidFill>
            </a:endParaRPr>
          </a:p>
        </p:txBody>
      </p:sp>
      <p:pic>
        <p:nvPicPr>
          <p:cNvPr id="16" name="Picture 15" descr="GraphLab_logodog_fusia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2" y="6143308"/>
            <a:ext cx="965437" cy="5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5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02"/>
            <a:ext cx="12192000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11513"/>
            <a:ext cx="12192000" cy="632937"/>
          </a:xfrm>
          <a:prstGeom prst="rect">
            <a:avLst/>
          </a:prstGeom>
          <a:solidFill>
            <a:srgbClr val="FF5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srgbClr val="B0007F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648" y="986674"/>
            <a:ext cx="10972800" cy="2578764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rgbClr val="2C2828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9" name="Picture 18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615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">
    <p:bg>
      <p:bgPr>
        <a:solidFill>
          <a:srgbClr val="5E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67314" y="1627400"/>
            <a:ext cx="10658972" cy="3190245"/>
          </a:xfrm>
        </p:spPr>
        <p:txBody>
          <a:bodyPr anchor="ctr">
            <a:noAutofit/>
          </a:bodyPr>
          <a:lstStyle>
            <a:lvl1pPr algn="l">
              <a:defRPr sz="5333" b="0" i="0" cap="none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73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02"/>
            <a:ext cx="12192000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11513"/>
            <a:ext cx="12192000" cy="632937"/>
          </a:xfrm>
          <a:prstGeom prst="rect">
            <a:avLst/>
          </a:prstGeom>
          <a:solidFill>
            <a:srgbClr val="5E555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srgbClr val="B0007F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648" y="986674"/>
            <a:ext cx="10972800" cy="2578764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rgbClr val="2C2828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9" name="Picture 18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835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373417"/>
            <a:ext cx="10972800" cy="1143000"/>
          </a:xfrm>
        </p:spPr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448" y="1607257"/>
            <a:ext cx="5384800" cy="4525963"/>
          </a:xfrm>
        </p:spPr>
        <p:txBody>
          <a:bodyPr/>
          <a:lstStyle>
            <a:lvl1pPr>
              <a:defRPr sz="3733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sz="3200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2667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7257"/>
            <a:ext cx="5384800" cy="4525963"/>
          </a:xfrm>
        </p:spPr>
        <p:txBody>
          <a:bodyPr/>
          <a:lstStyle>
            <a:lvl1pPr>
              <a:defRPr sz="3733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sz="3200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2667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5486400" cy="365125"/>
          </a:xfrm>
        </p:spPr>
        <p:txBody>
          <a:bodyPr/>
          <a:lstStyle>
            <a:lvl1pPr>
              <a:defRPr sz="1467"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Confidential – Dato internal use only.  ©2015 Dato, Inc.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 descr="GraphLab_logodog_fusia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2" y="6143308"/>
            <a:ext cx="965437" cy="5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37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50" y="363787"/>
            <a:ext cx="10972801" cy="1143000"/>
          </a:xfrm>
        </p:spPr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448" y="1624261"/>
            <a:ext cx="5386917" cy="639763"/>
          </a:xfrm>
        </p:spPr>
        <p:txBody>
          <a:bodyPr anchor="b"/>
          <a:lstStyle>
            <a:lvl1pPr marL="0" indent="0">
              <a:buNone/>
              <a:defRPr sz="3200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448" y="2264023"/>
            <a:ext cx="5386917" cy="3951288"/>
          </a:xfrm>
        </p:spPr>
        <p:txBody>
          <a:bodyPr/>
          <a:lstStyle>
            <a:lvl1pPr>
              <a:defRPr sz="3200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sz="2667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2133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2133" b="0" i="0">
                <a:latin typeface="Gill Sans Light" charset="0"/>
                <a:ea typeface="Gill Sans Light" charset="0"/>
                <a:cs typeface="Gill Sans Light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624261"/>
            <a:ext cx="5389033" cy="639763"/>
          </a:xfrm>
        </p:spPr>
        <p:txBody>
          <a:bodyPr anchor="b"/>
          <a:lstStyle>
            <a:lvl1pPr marL="0" indent="0">
              <a:buNone/>
              <a:defRPr sz="3200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264023"/>
            <a:ext cx="5389033" cy="3951288"/>
          </a:xfrm>
        </p:spPr>
        <p:txBody>
          <a:bodyPr/>
          <a:lstStyle>
            <a:lvl1pPr>
              <a:defRPr sz="3200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sz="2667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2133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2133" b="0" i="0">
                <a:latin typeface="Gill Sans Light" charset="0"/>
                <a:ea typeface="Gill Sans Light" charset="0"/>
                <a:cs typeface="Gill Sans Light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5486400" cy="365125"/>
          </a:xfrm>
        </p:spPr>
        <p:txBody>
          <a:bodyPr/>
          <a:lstStyle>
            <a:lvl1pPr>
              <a:defRPr sz="1467"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Confidential – Dato internal use only.  ©2015 Dato, Inc.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" name="Picture 18" descr="GraphLab_logodog_fusia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2" y="6232456"/>
            <a:ext cx="965437" cy="5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00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366361"/>
            <a:ext cx="10972800" cy="1143000"/>
          </a:xfrm>
        </p:spPr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5486400" cy="365125"/>
          </a:xfrm>
        </p:spPr>
        <p:txBody>
          <a:bodyPr/>
          <a:lstStyle>
            <a:lvl1pPr>
              <a:defRPr sz="1467"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Confidential – Dato internal use only.  ©2015 Dato, Inc.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13" descr="GraphLab_logodog_fusia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2" y="6143308"/>
            <a:ext cx="965437" cy="5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6" name="Rectangle 5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5486400" cy="365125"/>
          </a:xfrm>
        </p:spPr>
        <p:txBody>
          <a:bodyPr/>
          <a:lstStyle>
            <a:lvl1pPr>
              <a:defRPr sz="1467" i="1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Confidential – Dato internal use only.  ©2015 Dato, Inc.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13" descr="GraphLab_logodog_fusia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2" y="6143308"/>
            <a:ext cx="965437" cy="5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485956"/>
            <a:ext cx="4011084" cy="949144"/>
          </a:xfrm>
        </p:spPr>
        <p:txBody>
          <a:bodyPr anchor="b"/>
          <a:lstStyle>
            <a:lvl1pPr algn="l">
              <a:defRPr sz="2667"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485957"/>
            <a:ext cx="6815667" cy="5640209"/>
          </a:xfrm>
        </p:spPr>
        <p:txBody>
          <a:bodyPr/>
          <a:lstStyle>
            <a:lvl1pPr>
              <a:defRPr sz="4267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sz="3733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3200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2667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2667" b="0" i="0">
                <a:latin typeface="Gill Sans Light" charset="0"/>
                <a:ea typeface="Gill Sans Light" charset="0"/>
                <a:cs typeface="Gill Sans Light" charset="0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5486400" cy="365125"/>
          </a:xfrm>
        </p:spPr>
        <p:txBody>
          <a:bodyPr/>
          <a:lstStyle>
            <a:lvl1pPr>
              <a:defRPr sz="1467"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Confidential – Dato internal use only.  ©2015 Dato, Inc.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" name="Picture 17" descr="GraphLab_logodog_fusia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2" y="6143308"/>
            <a:ext cx="965437" cy="5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02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5486400" cy="365125"/>
          </a:xfrm>
        </p:spPr>
        <p:txBody>
          <a:bodyPr/>
          <a:lstStyle>
            <a:lvl1pPr>
              <a:defRPr sz="1467"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Confidential – Dato internal use only.  ©2015 Dato, Inc.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" name="Picture 17" descr="GraphLab_logodog_fusia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2" y="6143308"/>
            <a:ext cx="965437" cy="5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79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0"/>
            <a:ext cx="10972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14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522179"/>
            <a:ext cx="10972800" cy="1143000"/>
          </a:xfrm>
        </p:spPr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7" y="1811882"/>
            <a:ext cx="10972800" cy="4174423"/>
          </a:xfrm>
        </p:spPr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8" name="Rectangle 7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5486400" cy="365125"/>
          </a:xfrm>
        </p:spPr>
        <p:txBody>
          <a:bodyPr/>
          <a:lstStyle>
            <a:lvl1pPr>
              <a:defRPr sz="1467" b="0" i="0"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Confidential – Dato internal use only.  ©2015 Dato, Inc.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 descr="GraphLab_logodog_fusia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2" y="6143308"/>
            <a:ext cx="965437" cy="5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Fusia">
    <p:bg>
      <p:bgPr>
        <a:solidFill>
          <a:srgbClr val="B000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4" name="Rectangle 23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25" name="Picture 24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67314" y="1627400"/>
            <a:ext cx="10658972" cy="3190245"/>
          </a:xfrm>
        </p:spPr>
        <p:txBody>
          <a:bodyPr anchor="ctr">
            <a:noAutofit/>
          </a:bodyPr>
          <a:lstStyle>
            <a:lvl1pPr algn="l">
              <a:defRPr sz="5333" b="0" i="0" cap="none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61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ubHeader - Fu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3429002"/>
            <a:ext cx="12192000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48" y="986674"/>
            <a:ext cx="10972800" cy="2578764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rgbClr val="2C2828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111513"/>
            <a:ext cx="12192000" cy="632937"/>
          </a:xfrm>
          <a:prstGeom prst="rect">
            <a:avLst/>
          </a:prstGeom>
          <a:solidFill>
            <a:srgbClr val="B0007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srgbClr val="B0007F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14" name="Picture 13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19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solidFill>
          <a:srgbClr val="0A8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67314" y="1627400"/>
            <a:ext cx="10658972" cy="3190245"/>
          </a:xfrm>
        </p:spPr>
        <p:txBody>
          <a:bodyPr anchor="ctr">
            <a:noAutofit/>
          </a:bodyPr>
          <a:lstStyle>
            <a:lvl1pPr algn="l">
              <a:defRPr sz="5333" b="0" i="0" cap="none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88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02"/>
            <a:ext cx="12192000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11513"/>
            <a:ext cx="12192000" cy="632937"/>
          </a:xfrm>
          <a:prstGeom prst="rect">
            <a:avLst/>
          </a:prstGeom>
          <a:solidFill>
            <a:srgbClr val="0A8CC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srgbClr val="B0007F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648" y="986674"/>
            <a:ext cx="10972800" cy="2578764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rgbClr val="2C2828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9" name="Picture 18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89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bg>
      <p:bgPr>
        <a:solidFill>
          <a:srgbClr val="8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67314" y="1627400"/>
            <a:ext cx="10658972" cy="3190245"/>
          </a:xfrm>
        </p:spPr>
        <p:txBody>
          <a:bodyPr anchor="ctr">
            <a:noAutofit/>
          </a:bodyPr>
          <a:lstStyle>
            <a:lvl1pPr algn="l">
              <a:defRPr sz="5333" b="0" i="0" cap="none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27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b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02"/>
            <a:ext cx="12192000" cy="3428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9" name="Rectangle 8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111513"/>
            <a:ext cx="12192000" cy="632937"/>
          </a:xfrm>
          <a:prstGeom prst="rect">
            <a:avLst/>
          </a:prstGeom>
          <a:solidFill>
            <a:srgbClr val="85BD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srgbClr val="B0007F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59648" y="986674"/>
            <a:ext cx="10972800" cy="2578764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rgbClr val="2C2828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9" name="Picture 18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5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range">
    <p:bg>
      <p:bgPr>
        <a:solidFill>
          <a:srgbClr val="FF5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92000" cy="111512"/>
            <a:chOff x="628763" y="341908"/>
            <a:chExt cx="7428370" cy="195376"/>
          </a:xfrm>
        </p:grpSpPr>
        <p:sp>
          <p:nvSpPr>
            <p:cNvPr id="7" name="Rectangle 6"/>
            <p:cNvSpPr/>
            <p:nvPr userDrawn="1"/>
          </p:nvSpPr>
          <p:spPr>
            <a:xfrm>
              <a:off x="628763" y="341908"/>
              <a:ext cx="1485674" cy="195376"/>
            </a:xfrm>
            <a:prstGeom prst="rect">
              <a:avLst/>
            </a:prstGeom>
            <a:solidFill>
              <a:srgbClr val="B00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14437" y="341908"/>
              <a:ext cx="1485674" cy="195376"/>
            </a:xfrm>
            <a:prstGeom prst="rect">
              <a:avLst/>
            </a:prstGeom>
            <a:solidFill>
              <a:srgbClr val="0A8CC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00111" y="341908"/>
              <a:ext cx="1485674" cy="195376"/>
            </a:xfrm>
            <a:prstGeom prst="rect">
              <a:avLst/>
            </a:prstGeom>
            <a:solidFill>
              <a:srgbClr val="85B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085785" y="341908"/>
              <a:ext cx="1485674" cy="195376"/>
            </a:xfrm>
            <a:prstGeom prst="rect">
              <a:avLst/>
            </a:prstGeom>
            <a:solidFill>
              <a:srgbClr val="FF55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71459" y="341908"/>
              <a:ext cx="1485674" cy="195376"/>
            </a:xfrm>
            <a:prstGeom prst="rect">
              <a:avLst/>
            </a:prstGeom>
            <a:solidFill>
              <a:srgbClr val="5E555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b="0" i="0">
                <a:solidFill>
                  <a:prstClr val="white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0" y="6424782"/>
            <a:ext cx="12192000" cy="43321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b="0" i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67314" y="1627400"/>
            <a:ext cx="10658972" cy="3190245"/>
          </a:xfrm>
        </p:spPr>
        <p:txBody>
          <a:bodyPr anchor="ctr">
            <a:noAutofit/>
          </a:bodyPr>
          <a:lstStyle>
            <a:lvl1pPr algn="l">
              <a:defRPr sz="5333" b="0" i="0" cap="none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GraphLab_logodog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685" y="6004610"/>
            <a:ext cx="1219200" cy="78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957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pPr defTabSz="609585"/>
            <a:fld id="{EC7ECBD9-8E7B-A243-A7A5-CBA9BA1B2C5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11/15/15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pPr defTabSz="60958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pPr defTabSz="609585"/>
            <a:fld id="{CC5FE3E3-CB0F-EB47-881E-D7DE37ED2A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sz="5867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4267" b="0" i="0" kern="1200">
          <a:solidFill>
            <a:schemeClr val="accent6"/>
          </a:solidFill>
          <a:latin typeface="Gill Sans Light" charset="0"/>
          <a:ea typeface="Gill Sans Light" charset="0"/>
          <a:cs typeface="Gill Sans Light" charset="0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accent5"/>
        </a:buClr>
        <a:buSzPct val="60000"/>
        <a:buFont typeface="Courier New" charset="0"/>
        <a:buChar char="o"/>
        <a:defRPr sz="3733" b="0" i="0" kern="1200">
          <a:solidFill>
            <a:schemeClr val="accent6"/>
          </a:solidFill>
          <a:latin typeface="Gill Sans Light" charset="0"/>
          <a:ea typeface="Gill Sans Light" charset="0"/>
          <a:cs typeface="Gill Sans Light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3200" b="0" i="0" kern="1200">
          <a:solidFill>
            <a:schemeClr val="accent6"/>
          </a:solidFill>
          <a:latin typeface="Gill Sans Light" charset="0"/>
          <a:ea typeface="Gill Sans Light" charset="0"/>
          <a:cs typeface="Gill Sans Light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accent5"/>
        </a:buClr>
        <a:buSzPct val="60000"/>
        <a:buFont typeface="Courier New"/>
        <a:buChar char="o"/>
        <a:defRPr sz="2667" b="0" i="0" kern="1200">
          <a:solidFill>
            <a:schemeClr val="accent6"/>
          </a:solidFill>
          <a:latin typeface="Gill Sans Light" charset="0"/>
          <a:ea typeface="Gill Sans Light" charset="0"/>
          <a:cs typeface="Gill Sans Light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accent5"/>
        </a:buClr>
        <a:buSzPct val="60000"/>
        <a:buFont typeface="Courier New"/>
        <a:buChar char="o"/>
        <a:defRPr sz="2667" b="0" i="0" kern="1200">
          <a:solidFill>
            <a:schemeClr val="accent6"/>
          </a:solidFill>
          <a:latin typeface="Gill Sans Light" charset="0"/>
          <a:ea typeface="Gill Sans Light" charset="0"/>
          <a:cs typeface="Gill Sans Light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jpg"/><Relationship Id="rId13" Type="http://schemas.openxmlformats.org/officeDocument/2006/relationships/image" Target="../media/image41.png"/><Relationship Id="rId14" Type="http://schemas.openxmlformats.org/officeDocument/2006/relationships/image" Target="../media/image42.jpg"/><Relationship Id="rId15" Type="http://schemas.openxmlformats.org/officeDocument/2006/relationships/image" Target="../media/image43.jp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tiff"/><Relationship Id="rId1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tiff"/><Relationship Id="rId4" Type="http://schemas.openxmlformats.org/officeDocument/2006/relationships/image" Target="../media/image56.png"/><Relationship Id="rId5" Type="http://schemas.microsoft.com/office/2007/relationships/hdphoto" Target="../media/hdphoto1.wdp"/><Relationship Id="rId6" Type="http://schemas.openxmlformats.org/officeDocument/2006/relationships/image" Target="../media/image57.tiff"/><Relationship Id="rId7" Type="http://schemas.openxmlformats.org/officeDocument/2006/relationships/image" Target="../media/image58.tiff"/><Relationship Id="rId8" Type="http://schemas.openxmlformats.org/officeDocument/2006/relationships/image" Target="../media/image59.tiff"/><Relationship Id="rId9" Type="http://schemas.openxmlformats.org/officeDocument/2006/relationships/image" Target="../media/image60.png"/><Relationship Id="rId10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tiff"/><Relationship Id="rId4" Type="http://schemas.openxmlformats.org/officeDocument/2006/relationships/image" Target="../media/image56.png"/><Relationship Id="rId5" Type="http://schemas.microsoft.com/office/2007/relationships/hdphoto" Target="../media/hdphoto1.wdp"/><Relationship Id="rId6" Type="http://schemas.openxmlformats.org/officeDocument/2006/relationships/image" Target="../media/image57.tiff"/><Relationship Id="rId7" Type="http://schemas.openxmlformats.org/officeDocument/2006/relationships/image" Target="../media/image58.tiff"/><Relationship Id="rId8" Type="http://schemas.openxmlformats.org/officeDocument/2006/relationships/image" Target="../media/image61.tiff"/><Relationship Id="rId9" Type="http://schemas.openxmlformats.org/officeDocument/2006/relationships/image" Target="../media/image62.tiff"/><Relationship Id="rId10" Type="http://schemas.openxmlformats.org/officeDocument/2006/relationships/image" Target="../media/image59.tif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tiff"/><Relationship Id="rId1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tiff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55.tiff"/><Relationship Id="rId7" Type="http://schemas.openxmlformats.org/officeDocument/2006/relationships/image" Target="../media/image56.png"/><Relationship Id="rId8" Type="http://schemas.microsoft.com/office/2007/relationships/hdphoto" Target="../media/hdphoto1.wdp"/><Relationship Id="rId9" Type="http://schemas.openxmlformats.org/officeDocument/2006/relationships/image" Target="../media/image57.tiff"/><Relationship Id="rId10" Type="http://schemas.openxmlformats.org/officeDocument/2006/relationships/image" Target="../media/image5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3" Type="http://schemas.openxmlformats.org/officeDocument/2006/relationships/image" Target="../media/image15.tiff"/><Relationship Id="rId14" Type="http://schemas.openxmlformats.org/officeDocument/2006/relationships/image" Target="../media/image16.tiff"/><Relationship Id="rId15" Type="http://schemas.openxmlformats.org/officeDocument/2006/relationships/image" Target="../media/image17.tiff"/><Relationship Id="rId16" Type="http://schemas.openxmlformats.org/officeDocument/2006/relationships/image" Target="../media/image18.tiff"/><Relationship Id="rId17" Type="http://schemas.openxmlformats.org/officeDocument/2006/relationships/image" Target="../media/image19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mailto:joseph@dato.com" TargetMode="External"/><Relationship Id="rId3" Type="http://schemas.openxmlformats.org/officeDocument/2006/relationships/hyperlink" Target="mailto:jegonzal@cs.berkeley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4" Type="http://schemas.openxmlformats.org/officeDocument/2006/relationships/image" Target="../media/image67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jp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09604" y="4114800"/>
            <a:ext cx="11379200" cy="2895600"/>
          </a:xfrm>
        </p:spPr>
        <p:txBody>
          <a:bodyPr anchor="ctr"/>
          <a:lstStyle/>
          <a:p>
            <a:r>
              <a:rPr lang="en-US" sz="6000" dirty="0"/>
              <a:t>Joseph E. Gonzalez</a:t>
            </a:r>
          </a:p>
          <a:p>
            <a:pPr>
              <a:spcBef>
                <a:spcPts val="800"/>
              </a:spcBef>
            </a:pPr>
            <a:r>
              <a:rPr lang="en-US" sz="3200" dirty="0" err="1" smtClean="0"/>
              <a:t>joseph@dato.com</a:t>
            </a:r>
            <a:r>
              <a:rPr lang="en-US" sz="3200" dirty="0" smtClean="0"/>
              <a:t>; </a:t>
            </a:r>
            <a:r>
              <a:rPr lang="en-US" sz="2800" dirty="0" smtClean="0"/>
              <a:t>Co-Founder </a:t>
            </a:r>
            <a:r>
              <a:rPr lang="en-US" sz="2800" dirty="0" smtClean="0"/>
              <a:t>@ </a:t>
            </a:r>
            <a:r>
              <a:rPr lang="en-US" sz="2800" dirty="0" err="1" smtClean="0"/>
              <a:t>Dato</a:t>
            </a:r>
            <a:r>
              <a:rPr lang="en-US" sz="2800" dirty="0" smtClean="0"/>
              <a:t> Inc.</a:t>
            </a:r>
          </a:p>
          <a:p>
            <a:pPr>
              <a:spcBef>
                <a:spcPts val="800"/>
              </a:spcBef>
            </a:pPr>
            <a:r>
              <a:rPr lang="en-US" sz="2800" dirty="0" err="1" smtClean="0"/>
              <a:t>jegonzal@cs.berkeley.edu</a:t>
            </a:r>
            <a:r>
              <a:rPr lang="en-US" sz="2800" dirty="0" smtClean="0"/>
              <a:t>; Assistant </a:t>
            </a:r>
            <a:r>
              <a:rPr lang="en-US" sz="2800" dirty="0" smtClean="0"/>
              <a:t>Professor @ UC Berkeley</a:t>
            </a:r>
            <a:endParaRPr lang="en-US" sz="2800" dirty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609604" y="1310444"/>
            <a:ext cx="11379200" cy="28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l"/>
            <a:r>
              <a:rPr lang="en-US" sz="8800" dirty="0">
                <a:latin typeface="Gill Sans Light" charset="0"/>
                <a:ea typeface="Gill Sans Light" charset="0"/>
                <a:cs typeface="Gill Sans Light" charset="0"/>
              </a:rPr>
              <a:t>Intelligent </a:t>
            </a:r>
            <a:r>
              <a:rPr lang="en-US" sz="8800" dirty="0" smtClean="0">
                <a:latin typeface="Gill Sans Light" charset="0"/>
                <a:ea typeface="Gill Sans Light" charset="0"/>
                <a:cs typeface="Gill Sans Light" charset="0"/>
              </a:rPr>
              <a:t>Services</a:t>
            </a:r>
            <a:br>
              <a:rPr lang="en-US" sz="8800" dirty="0" smtClean="0"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4800" dirty="0" smtClean="0">
                <a:latin typeface="Gill Sans Light" charset="0"/>
                <a:ea typeface="Gill Sans Light" charset="0"/>
                <a:cs typeface="Gill Sans Light" charset="0"/>
              </a:rPr>
              <a:t>Managing </a:t>
            </a:r>
            <a:r>
              <a:rPr lang="en-US" sz="4800" dirty="0">
                <a:latin typeface="Gill Sans Light" charset="0"/>
                <a:ea typeface="Gill Sans Light" charset="0"/>
                <a:cs typeface="Gill Sans Light" charset="0"/>
              </a:rPr>
              <a:t>Machine Learning </a:t>
            </a:r>
            <a:r>
              <a:rPr lang="en-US" sz="4800" dirty="0" smtClean="0">
                <a:latin typeface="Gill Sans Light" charset="0"/>
                <a:ea typeface="Gill Sans Light" charset="0"/>
                <a:cs typeface="Gill Sans Light" charset="0"/>
              </a:rPr>
              <a:t>in </a:t>
            </a:r>
            <a:r>
              <a:rPr lang="en-US" sz="4800" dirty="0">
                <a:latin typeface="Gill Sans Light" charset="0"/>
                <a:ea typeface="Gill Sans Light" charset="0"/>
                <a:cs typeface="Gill Sans Light" charset="0"/>
              </a:rPr>
              <a:t>Production</a:t>
            </a:r>
            <a:endParaRPr lang="en-US" sz="4800" dirty="0">
              <a:solidFill>
                <a:schemeClr val="accent6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8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/>
          <p:nvPr/>
        </p:nvSpPr>
        <p:spPr>
          <a:xfrm>
            <a:off x="3699108" y="1047492"/>
            <a:ext cx="4793784" cy="455981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 cap="flat" cmpd="sng" algn="ctr">
            <a:noFill/>
            <a:prstDash val="solid"/>
          </a:ln>
          <a:effectLst>
            <a:softEdge rad="241300"/>
          </a:effectLst>
        </p:spPr>
        <p:txBody>
          <a:bodyPr rtlCol="0" anchor="ctr"/>
          <a:lstStyle/>
          <a:p>
            <a:pPr algn="ctr" defTabSz="1219170">
              <a:defRPr/>
            </a:pPr>
            <a:endParaRPr lang="en-US" sz="2400" kern="0" dirty="0">
              <a:solidFill>
                <a:prstClr val="white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251200" y="584201"/>
            <a:ext cx="1693333" cy="777396"/>
            <a:chOff x="1295200" y="604156"/>
            <a:chExt cx="1270000" cy="583047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4"/>
            <a:srcRect t="40722" b="14820"/>
            <a:stretch/>
          </p:blipFill>
          <p:spPr>
            <a:xfrm>
              <a:off x="1295200" y="604156"/>
              <a:ext cx="1270000" cy="377715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1447800" y="956370"/>
              <a:ext cx="9906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Retail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422400" y="1295401"/>
            <a:ext cx="1930400" cy="713578"/>
            <a:chOff x="1219200" y="1515536"/>
            <a:chExt cx="1447800" cy="535183"/>
          </a:xfrm>
        </p:grpSpPr>
        <p:pic>
          <p:nvPicPr>
            <p:cNvPr id="56" name="Picture 55" descr="Netflix_Web_Logo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" t="23000" r="1583" b="22333"/>
            <a:stretch/>
          </p:blipFill>
          <p:spPr>
            <a:xfrm>
              <a:off x="1364206" y="1515536"/>
              <a:ext cx="1126107" cy="31732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219200" y="1819886"/>
              <a:ext cx="14478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Movie Distribution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09600" y="2370667"/>
            <a:ext cx="1754909" cy="519367"/>
            <a:chOff x="1297509" y="2346994"/>
            <a:chExt cx="1316182" cy="389525"/>
          </a:xfrm>
        </p:grpSpPr>
        <p:pic>
          <p:nvPicPr>
            <p:cNvPr id="59" name="Picture 58" descr="Pandora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67" b="32051"/>
            <a:stretch/>
          </p:blipFill>
          <p:spPr>
            <a:xfrm>
              <a:off x="1297509" y="2346994"/>
              <a:ext cx="1316182" cy="182471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447800" y="2505686"/>
              <a:ext cx="9906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Music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06400" y="3124201"/>
            <a:ext cx="1754909" cy="907047"/>
            <a:chOff x="1297509" y="3046834"/>
            <a:chExt cx="1316182" cy="680285"/>
          </a:xfrm>
        </p:grpSpPr>
        <p:pic>
          <p:nvPicPr>
            <p:cNvPr id="62" name="Picture 61" descr="custom-google-adsense-logo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1" t="25384" r="14744" b="24615"/>
            <a:stretch/>
          </p:blipFill>
          <p:spPr>
            <a:xfrm>
              <a:off x="1297509" y="3046834"/>
              <a:ext cx="1316182" cy="463277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1447800" y="3496286"/>
              <a:ext cx="9906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Advertising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245600" y="1295402"/>
            <a:ext cx="1570181" cy="749444"/>
            <a:chOff x="1366782" y="3927036"/>
            <a:chExt cx="1177636" cy="562083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8"/>
            <a:srcRect t="19328" b="19328"/>
            <a:stretch/>
          </p:blipFill>
          <p:spPr>
            <a:xfrm>
              <a:off x="1366782" y="3927036"/>
              <a:ext cx="1177636" cy="361208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447800" y="4258286"/>
              <a:ext cx="9906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Networking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384801" y="279401"/>
            <a:ext cx="1581407" cy="1058004"/>
            <a:chOff x="3812718" y="514350"/>
            <a:chExt cx="1186055" cy="793503"/>
          </a:xfrm>
        </p:grpSpPr>
        <p:pic>
          <p:nvPicPr>
            <p:cNvPr id="68" name="Picture 67" descr="PageRank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4" t="10247" r="5534" b="28651"/>
            <a:stretch/>
          </p:blipFill>
          <p:spPr>
            <a:xfrm>
              <a:off x="3812718" y="514350"/>
              <a:ext cx="1186055" cy="611909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3910445" y="1077020"/>
              <a:ext cx="9906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Search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267200" y="5359400"/>
            <a:ext cx="1320800" cy="1123099"/>
            <a:chOff x="3910445" y="1765114"/>
            <a:chExt cx="990600" cy="842324"/>
          </a:xfrm>
        </p:grpSpPr>
        <p:pic>
          <p:nvPicPr>
            <p:cNvPr id="71" name="Picture 70" descr="uber-logo-transparent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7" t="6500" r="18666" b="7000"/>
            <a:stretch/>
          </p:blipFill>
          <p:spPr>
            <a:xfrm>
              <a:off x="4062846" y="1765114"/>
              <a:ext cx="685800" cy="626086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3910445" y="2376605"/>
              <a:ext cx="9906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Taxis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401456" y="5359401"/>
            <a:ext cx="1662545" cy="574044"/>
            <a:chOff x="3782291" y="3112436"/>
            <a:chExt cx="1246909" cy="430533"/>
          </a:xfrm>
        </p:grpSpPr>
        <p:pic>
          <p:nvPicPr>
            <p:cNvPr id="74" name="Picture 73" descr="Eharmony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291" y="3112436"/>
              <a:ext cx="1246909" cy="251316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3910445" y="3312136"/>
              <a:ext cx="9906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Dating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753600" y="4445000"/>
            <a:ext cx="1524000" cy="860035"/>
            <a:chOff x="3834245" y="3844093"/>
            <a:chExt cx="1143000" cy="645026"/>
          </a:xfrm>
        </p:grpSpPr>
        <p:pic>
          <p:nvPicPr>
            <p:cNvPr id="77" name="Picture 76" descr="Avvo-Logo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9" t="13854" r="7759" b="27135"/>
            <a:stretch/>
          </p:blipFill>
          <p:spPr>
            <a:xfrm>
              <a:off x="3886200" y="3844093"/>
              <a:ext cx="1039091" cy="406447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3834245" y="4258286"/>
              <a:ext cx="11430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Legal Advice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45067" y="4377267"/>
            <a:ext cx="1930400" cy="712564"/>
            <a:chOff x="6172200" y="601896"/>
            <a:chExt cx="1447800" cy="534423"/>
          </a:xfrm>
        </p:grpSpPr>
        <p:pic>
          <p:nvPicPr>
            <p:cNvPr id="80" name="Picture 79" descr="glassdoor_logo_500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372" y="601896"/>
              <a:ext cx="1385456" cy="332509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6172200" y="905486"/>
              <a:ext cx="14478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Human Resources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399867" y="423334"/>
            <a:ext cx="1930400" cy="866689"/>
            <a:chOff x="6172200" y="1357295"/>
            <a:chExt cx="1447800" cy="650017"/>
          </a:xfrm>
        </p:grpSpPr>
        <p:pic>
          <p:nvPicPr>
            <p:cNvPr id="83" name="Picture 82" descr="imgres.jp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2" t="15986" r="4519" b="7143"/>
            <a:stretch/>
          </p:blipFill>
          <p:spPr>
            <a:xfrm>
              <a:off x="6240896" y="1357295"/>
              <a:ext cx="1310409" cy="483120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6172200" y="1776479"/>
              <a:ext cx="14478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Coupons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855200" y="2209800"/>
            <a:ext cx="1930400" cy="895389"/>
            <a:chOff x="6172200" y="2166577"/>
            <a:chExt cx="1447800" cy="671542"/>
          </a:xfrm>
        </p:grpSpPr>
        <p:pic>
          <p:nvPicPr>
            <p:cNvPr id="86" name="Picture 85" descr="obama_logo_large.jpg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06"/>
            <a:stretch/>
          </p:blipFill>
          <p:spPr>
            <a:xfrm>
              <a:off x="6346622" y="2166577"/>
              <a:ext cx="1098956" cy="445077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6172200" y="2607286"/>
              <a:ext cx="14478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Campaigning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855200" y="3530601"/>
            <a:ext cx="1930400" cy="678705"/>
            <a:chOff x="6172200" y="3116574"/>
            <a:chExt cx="1447800" cy="509029"/>
          </a:xfrm>
        </p:grpSpPr>
        <p:pic>
          <p:nvPicPr>
            <p:cNvPr id="89" name="Picture 88" descr="zillow.png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5" t="29250" r="8125" b="29250"/>
            <a:stretch/>
          </p:blipFill>
          <p:spPr>
            <a:xfrm>
              <a:off x="6221908" y="3116574"/>
              <a:ext cx="1348384" cy="334076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6172200" y="3394770"/>
              <a:ext cx="14478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Real Estate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924800" y="5257801"/>
            <a:ext cx="1930400" cy="714177"/>
            <a:chOff x="6172200" y="3953486"/>
            <a:chExt cx="1447800" cy="535633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59100" y="3953486"/>
              <a:ext cx="1274000" cy="30830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6172200" y="4258286"/>
              <a:ext cx="14478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 err="1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Wearables</a:t>
              </a:r>
              <a:endParaRPr lang="en-US" sz="1400" dirty="0">
                <a:solidFill>
                  <a:srgbClr val="225C81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94400" y="5765800"/>
            <a:ext cx="1974635" cy="601624"/>
            <a:chOff x="5072224" y="1436965"/>
            <a:chExt cx="1480976" cy="451218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072224" y="1436965"/>
              <a:ext cx="1404776" cy="268188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5105400" y="1657350"/>
              <a:ext cx="14478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1400" dirty="0">
                  <a:solidFill>
                    <a:srgbClr val="225C8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CRM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3251200" y="2555335"/>
            <a:ext cx="5791200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lnSpc>
                <a:spcPct val="110000"/>
              </a:lnSpc>
            </a:pPr>
            <a:r>
              <a:rPr lang="en-US" sz="4800" dirty="0" smtClean="0">
                <a:solidFill>
                  <a:srgbClr val="225C81"/>
                </a:solidFill>
                <a:latin typeface="Gill Sans Light" charset="0"/>
                <a:ea typeface="Gill Sans Light" charset="0"/>
                <a:cs typeface="Gill Sans Light" charset="0"/>
              </a:rPr>
              <a:t>INTELLIGENT</a:t>
            </a:r>
            <a:endParaRPr lang="en-US" sz="3733" dirty="0">
              <a:solidFill>
                <a:srgbClr val="225C81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algn="ctr" defTabSz="1219170">
              <a:lnSpc>
                <a:spcPct val="110000"/>
              </a:lnSpc>
            </a:pPr>
            <a:r>
              <a:rPr lang="en-US" sz="4400" dirty="0" smtClean="0">
                <a:solidFill>
                  <a:srgbClr val="225C81"/>
                </a:solidFill>
                <a:latin typeface="Gill Sans Light" charset="0"/>
                <a:ea typeface="Gill Sans Light" charset="0"/>
                <a:cs typeface="Gill Sans Light" charset="0"/>
              </a:rPr>
              <a:t>Services</a:t>
            </a:r>
            <a:endParaRPr lang="en-US" sz="3733" dirty="0">
              <a:solidFill>
                <a:srgbClr val="225C8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544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816">
        <p:fade/>
      </p:transition>
    </mc:Choice>
    <mc:Fallback>
      <p:transition spd="med" advTm="618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 of an Intelligent 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8" y="3147170"/>
            <a:ext cx="877549" cy="1338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85027" y="2974313"/>
            <a:ext cx="752404" cy="841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ounded Rectangle 5"/>
          <p:cNvSpPr/>
          <p:nvPr/>
        </p:nvSpPr>
        <p:spPr>
          <a:xfrm>
            <a:off x="1621131" y="3295859"/>
            <a:ext cx="468924" cy="22776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Freeform 7"/>
          <p:cNvSpPr/>
          <p:nvPr/>
        </p:nvSpPr>
        <p:spPr>
          <a:xfrm>
            <a:off x="1823415" y="3395306"/>
            <a:ext cx="266640" cy="405223"/>
          </a:xfrm>
          <a:custGeom>
            <a:avLst/>
            <a:gdLst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83772 w 1527350"/>
              <a:gd name="connsiteY3" fmla="*/ 1235947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552660 w 1527350"/>
              <a:gd name="connsiteY6" fmla="*/ 1376624 h 2321169"/>
              <a:gd name="connsiteX7" fmla="*/ 0 w 1527350"/>
              <a:gd name="connsiteY7" fmla="*/ 1678075 h 2321169"/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83772 w 1527350"/>
              <a:gd name="connsiteY3" fmla="*/ 1235947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544375 w 1527350"/>
              <a:gd name="connsiteY6" fmla="*/ 1302055 h 2321169"/>
              <a:gd name="connsiteX7" fmla="*/ 0 w 1527350"/>
              <a:gd name="connsiteY7" fmla="*/ 1678075 h 2321169"/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67201 w 1527350"/>
              <a:gd name="connsiteY3" fmla="*/ 1119951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544375 w 1527350"/>
              <a:gd name="connsiteY6" fmla="*/ 1302055 h 2321169"/>
              <a:gd name="connsiteX7" fmla="*/ 0 w 1527350"/>
              <a:gd name="connsiteY7" fmla="*/ 1678075 h 2321169"/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67201 w 1527350"/>
              <a:gd name="connsiteY3" fmla="*/ 1119951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494662 w 1527350"/>
              <a:gd name="connsiteY6" fmla="*/ 1277198 h 2321169"/>
              <a:gd name="connsiteX7" fmla="*/ 0 w 1527350"/>
              <a:gd name="connsiteY7" fmla="*/ 1678075 h 2321169"/>
              <a:gd name="connsiteX0" fmla="*/ 0 w 1527350"/>
              <a:gd name="connsiteY0" fmla="*/ 1678075 h 2329454"/>
              <a:gd name="connsiteX1" fmla="*/ 140677 w 1527350"/>
              <a:gd name="connsiteY1" fmla="*/ 0 h 2329454"/>
              <a:gd name="connsiteX2" fmla="*/ 1527350 w 1527350"/>
              <a:gd name="connsiteY2" fmla="*/ 1145512 h 2329454"/>
              <a:gd name="connsiteX3" fmla="*/ 767201 w 1527350"/>
              <a:gd name="connsiteY3" fmla="*/ 1119951 h 2329454"/>
              <a:gd name="connsiteX4" fmla="*/ 1436915 w 1527350"/>
              <a:gd name="connsiteY4" fmla="*/ 2160396 h 2329454"/>
              <a:gd name="connsiteX5" fmla="*/ 1101617 w 1527350"/>
              <a:gd name="connsiteY5" fmla="*/ 2329454 h 2329454"/>
              <a:gd name="connsiteX6" fmla="*/ 494662 w 1527350"/>
              <a:gd name="connsiteY6" fmla="*/ 1277198 h 2329454"/>
              <a:gd name="connsiteX7" fmla="*/ 0 w 1527350"/>
              <a:gd name="connsiteY7" fmla="*/ 1678075 h 2329454"/>
              <a:gd name="connsiteX0" fmla="*/ 0 w 1527350"/>
              <a:gd name="connsiteY0" fmla="*/ 1678075 h 2329454"/>
              <a:gd name="connsiteX1" fmla="*/ 140677 w 1527350"/>
              <a:gd name="connsiteY1" fmla="*/ 0 h 2329454"/>
              <a:gd name="connsiteX2" fmla="*/ 1527350 w 1527350"/>
              <a:gd name="connsiteY2" fmla="*/ 1145512 h 2329454"/>
              <a:gd name="connsiteX3" fmla="*/ 767201 w 1527350"/>
              <a:gd name="connsiteY3" fmla="*/ 1119951 h 2329454"/>
              <a:gd name="connsiteX4" fmla="*/ 1395487 w 1527350"/>
              <a:gd name="connsiteY4" fmla="*/ 2193538 h 2329454"/>
              <a:gd name="connsiteX5" fmla="*/ 1101617 w 1527350"/>
              <a:gd name="connsiteY5" fmla="*/ 2329454 h 2329454"/>
              <a:gd name="connsiteX6" fmla="*/ 494662 w 1527350"/>
              <a:gd name="connsiteY6" fmla="*/ 1277198 h 2329454"/>
              <a:gd name="connsiteX7" fmla="*/ 0 w 1527350"/>
              <a:gd name="connsiteY7" fmla="*/ 1678075 h 2329454"/>
              <a:gd name="connsiteX0" fmla="*/ 0 w 1527350"/>
              <a:gd name="connsiteY0" fmla="*/ 1669790 h 2321169"/>
              <a:gd name="connsiteX1" fmla="*/ 57822 w 1527350"/>
              <a:gd name="connsiteY1" fmla="*/ 0 h 2321169"/>
              <a:gd name="connsiteX2" fmla="*/ 1527350 w 1527350"/>
              <a:gd name="connsiteY2" fmla="*/ 1137227 h 2321169"/>
              <a:gd name="connsiteX3" fmla="*/ 767201 w 1527350"/>
              <a:gd name="connsiteY3" fmla="*/ 1111666 h 2321169"/>
              <a:gd name="connsiteX4" fmla="*/ 1395487 w 1527350"/>
              <a:gd name="connsiteY4" fmla="*/ 2185253 h 2321169"/>
              <a:gd name="connsiteX5" fmla="*/ 1101617 w 1527350"/>
              <a:gd name="connsiteY5" fmla="*/ 2321169 h 2321169"/>
              <a:gd name="connsiteX6" fmla="*/ 494662 w 1527350"/>
              <a:gd name="connsiteY6" fmla="*/ 1268913 h 2321169"/>
              <a:gd name="connsiteX7" fmla="*/ 0 w 1527350"/>
              <a:gd name="connsiteY7" fmla="*/ 1669790 h 23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7350" h="2321169">
                <a:moveTo>
                  <a:pt x="0" y="1669790"/>
                </a:moveTo>
                <a:lnTo>
                  <a:pt x="57822" y="0"/>
                </a:lnTo>
                <a:lnTo>
                  <a:pt x="1527350" y="1137227"/>
                </a:lnTo>
                <a:lnTo>
                  <a:pt x="767201" y="1111666"/>
                </a:lnTo>
                <a:lnTo>
                  <a:pt x="1395487" y="2185253"/>
                </a:lnTo>
                <a:lnTo>
                  <a:pt x="1101617" y="2321169"/>
                </a:lnTo>
                <a:lnTo>
                  <a:pt x="494662" y="1268913"/>
                </a:lnTo>
                <a:lnTo>
                  <a:pt x="0" y="166979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 rot="16200000">
            <a:off x="2770335" y="3671364"/>
            <a:ext cx="4381559" cy="7424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Web Serving Tier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7478" y="4485432"/>
            <a:ext cx="8226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Gill Sans Light" charset="0"/>
                <a:ea typeface="Gill Sans Light" charset="0"/>
                <a:cs typeface="Gill Sans Light" charset="0"/>
              </a:rPr>
              <a:t>User</a:t>
            </a:r>
          </a:p>
        </p:txBody>
      </p:sp>
      <p:sp>
        <p:nvSpPr>
          <p:cNvPr id="13" name="Can 12"/>
          <p:cNvSpPr/>
          <p:nvPr/>
        </p:nvSpPr>
        <p:spPr>
          <a:xfrm>
            <a:off x="9950547" y="4710478"/>
            <a:ext cx="1420167" cy="14767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</a:t>
            </a:r>
          </a:p>
          <a:p>
            <a:pPr algn="ctr"/>
            <a:r>
              <a:rPr lang="en-US" sz="2400" dirty="0"/>
              <a:t>Info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5811276" y="3154918"/>
            <a:ext cx="3681496" cy="107524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Intelligent Service</a:t>
            </a:r>
          </a:p>
        </p:txBody>
      </p:sp>
      <p:sp>
        <p:nvSpPr>
          <p:cNvPr id="15" name="Can 14"/>
          <p:cNvSpPr/>
          <p:nvPr/>
        </p:nvSpPr>
        <p:spPr>
          <a:xfrm>
            <a:off x="9950547" y="3271082"/>
            <a:ext cx="1420167" cy="14767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User</a:t>
            </a:r>
          </a:p>
          <a:p>
            <a:pPr algn="ctr"/>
            <a:r>
              <a:rPr lang="en-US" sz="2400" dirty="0"/>
              <a:t>Data</a:t>
            </a:r>
          </a:p>
        </p:txBody>
      </p:sp>
      <p:sp>
        <p:nvSpPr>
          <p:cNvPr id="12" name="Can 11"/>
          <p:cNvSpPr/>
          <p:nvPr/>
        </p:nvSpPr>
        <p:spPr>
          <a:xfrm>
            <a:off x="9950547" y="1851799"/>
            <a:ext cx="1420167" cy="14767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Info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189647" y="2661669"/>
            <a:ext cx="1791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8189651" y="1444894"/>
            <a:ext cx="1791283" cy="937834"/>
            <a:chOff x="6142238" y="1083669"/>
            <a:chExt cx="1343462" cy="703375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6142238" y="1787044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361799" y="1083669"/>
              <a:ext cx="90433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Lookup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Model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>
            <a:off x="8189647" y="3923319"/>
            <a:ext cx="1791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8189651" y="2706543"/>
            <a:ext cx="1791283" cy="937834"/>
            <a:chOff x="6142238" y="2029906"/>
            <a:chExt cx="1343462" cy="703375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6142238" y="2733281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61800" y="2029906"/>
              <a:ext cx="90433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Feature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Lookup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8189647" y="5342601"/>
            <a:ext cx="1791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89651" y="4125827"/>
            <a:ext cx="1791283" cy="937834"/>
            <a:chOff x="6142238" y="3094368"/>
            <a:chExt cx="1343462" cy="703375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6142238" y="3797743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387449" y="3094368"/>
              <a:ext cx="90433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Feature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Lookup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323115" y="1931668"/>
            <a:ext cx="1791283" cy="961460"/>
            <a:chOff x="3992336" y="1775322"/>
            <a:chExt cx="1343462" cy="721095"/>
          </a:xfrm>
        </p:grpSpPr>
        <p:sp>
          <p:nvSpPr>
            <p:cNvPr id="16" name="TextBox 15"/>
            <p:cNvSpPr txBox="1"/>
            <p:nvPr/>
          </p:nvSpPr>
          <p:spPr>
            <a:xfrm>
              <a:off x="4230408" y="1775322"/>
              <a:ext cx="809019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Top-K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Query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3992336" y="2496417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798615" y="1945484"/>
            <a:ext cx="1791283" cy="938584"/>
            <a:chOff x="2098961" y="1775322"/>
            <a:chExt cx="1343462" cy="703938"/>
          </a:xfrm>
        </p:grpSpPr>
        <p:sp>
          <p:nvSpPr>
            <p:cNvPr id="10" name="TextBox 9"/>
            <p:cNvSpPr txBox="1"/>
            <p:nvPr/>
          </p:nvSpPr>
          <p:spPr>
            <a:xfrm>
              <a:off x="2142044" y="1775322"/>
              <a:ext cx="126991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Request:</a:t>
              </a:r>
            </a:p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Items like 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2098961" y="2479260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2798614" y="3594345"/>
            <a:ext cx="1791282" cy="943848"/>
            <a:chOff x="2098961" y="2369192"/>
            <a:chExt cx="1343462" cy="707886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2098961" y="3077078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261131" y="2369192"/>
              <a:ext cx="1178111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New Page</a:t>
              </a:r>
            </a:p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Images …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332331" y="3517608"/>
            <a:ext cx="1791283" cy="1009168"/>
            <a:chOff x="3999248" y="2964777"/>
            <a:chExt cx="1343462" cy="756876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3999248" y="3721653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295161" y="2964777"/>
              <a:ext cx="679513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Top 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Items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flipH="1">
            <a:off x="5332331" y="5947736"/>
            <a:ext cx="4618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5332331" y="5715599"/>
            <a:ext cx="4648599" cy="722678"/>
            <a:chOff x="3999248" y="4286697"/>
            <a:chExt cx="3486449" cy="542008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3999248" y="4286697"/>
              <a:ext cx="34864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704095" y="4451631"/>
              <a:ext cx="186854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Content Request</a:t>
              </a:r>
            </a:p>
          </p:txBody>
        </p:sp>
      </p:grpSp>
      <p:sp>
        <p:nvSpPr>
          <p:cNvPr id="87" name="Smiley Face 86"/>
          <p:cNvSpPr/>
          <p:nvPr/>
        </p:nvSpPr>
        <p:spPr>
          <a:xfrm>
            <a:off x="736805" y="3147170"/>
            <a:ext cx="596340" cy="569735"/>
          </a:xfrm>
          <a:prstGeom prst="smileyFace">
            <a:avLst>
              <a:gd name="adj" fmla="val 46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/>
          <p:cNvGrpSpPr/>
          <p:nvPr/>
        </p:nvGrpSpPr>
        <p:grpSpPr>
          <a:xfrm>
            <a:off x="2421057" y="4929793"/>
            <a:ext cx="2185630" cy="938584"/>
            <a:chOff x="1803201" y="1775322"/>
            <a:chExt cx="1639222" cy="703938"/>
          </a:xfrm>
        </p:grpSpPr>
        <p:sp>
          <p:nvSpPr>
            <p:cNvPr id="92" name="TextBox 91"/>
            <p:cNvSpPr txBox="1"/>
            <p:nvPr/>
          </p:nvSpPr>
          <p:spPr>
            <a:xfrm>
              <a:off x="1803201" y="1775322"/>
              <a:ext cx="1608757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Feedback:</a:t>
              </a:r>
            </a:p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Preferred Item</a:t>
              </a: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2098961" y="2479260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332331" y="4786092"/>
            <a:ext cx="1791283" cy="595128"/>
            <a:chOff x="2098961" y="2032914"/>
            <a:chExt cx="1343462" cy="446346"/>
          </a:xfrm>
        </p:grpSpPr>
        <p:sp>
          <p:nvSpPr>
            <p:cNvPr id="95" name="TextBox 94"/>
            <p:cNvSpPr txBox="1"/>
            <p:nvPr/>
          </p:nvSpPr>
          <p:spPr>
            <a:xfrm>
              <a:off x="2285166" y="2032914"/>
              <a:ext cx="1083469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Feedback</a:t>
              </a: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>
              <a:off x="2098961" y="2479260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8156047" y="2394121"/>
            <a:ext cx="1859067" cy="2689167"/>
            <a:chOff x="6117035" y="1795590"/>
            <a:chExt cx="1394300" cy="2016875"/>
          </a:xfrm>
        </p:grpSpPr>
        <p:cxnSp>
          <p:nvCxnSpPr>
            <p:cNvPr id="100" name="Straight Arrow Connector 99"/>
            <p:cNvCxnSpPr/>
            <p:nvPr/>
          </p:nvCxnSpPr>
          <p:spPr>
            <a:xfrm>
              <a:off x="6117476" y="1795590"/>
              <a:ext cx="1393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6117036" y="2733281"/>
              <a:ext cx="1393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117035" y="3812465"/>
              <a:ext cx="1393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6527676" y="2523342"/>
            <a:ext cx="2336260" cy="2336260"/>
            <a:chOff x="760964" y="3499889"/>
            <a:chExt cx="1752195" cy="1752195"/>
          </a:xfrm>
        </p:grpSpPr>
        <p:sp>
          <p:nvSpPr>
            <p:cNvPr id="85" name="Decagon 84"/>
            <p:cNvSpPr/>
            <p:nvPr/>
          </p:nvSpPr>
          <p:spPr>
            <a:xfrm>
              <a:off x="760964" y="3499889"/>
              <a:ext cx="1752195" cy="1752195"/>
            </a:xfrm>
            <a:prstGeom prst="decag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549" y="3532858"/>
              <a:ext cx="1541345" cy="1716790"/>
              <a:chOff x="771549" y="3532858"/>
              <a:chExt cx="1541345" cy="171679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076337" y="3576537"/>
                <a:ext cx="335668" cy="500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733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μ</a:t>
                </a:r>
                <a:endParaRPr lang="en-US" sz="3733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944050" y="3712309"/>
                <a:ext cx="329658" cy="500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733" dirty="0" err="1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σ</a:t>
                </a:r>
                <a:endParaRPr lang="en-US" sz="3733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974137" y="4440943"/>
                <a:ext cx="338757" cy="500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733" dirty="0" err="1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ρ</a:t>
                </a:r>
                <a:endParaRPr lang="en-US" sz="3733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90087" y="4574773"/>
                <a:ext cx="346847" cy="56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∑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522394" y="3532858"/>
                <a:ext cx="288781" cy="561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∫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71549" y="4066911"/>
                <a:ext cx="371737" cy="561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α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642840" y="4687907"/>
                <a:ext cx="456121" cy="56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β</a:t>
                </a: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009262" y="4006951"/>
              <a:ext cx="1164021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33" dirty="0">
                  <a:latin typeface="Gill Sans Light" charset="0"/>
                  <a:ea typeface="Gill Sans Light" charset="0"/>
                  <a:cs typeface="Gill Sans Light" charset="0"/>
                </a:rPr>
                <a:t>Math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2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2" grpId="0" animBg="1"/>
      <p:bldP spid="8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 of an Intelligent Query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07478" y="1444894"/>
            <a:ext cx="10763236" cy="4993383"/>
            <a:chOff x="607478" y="1444894"/>
            <a:chExt cx="10763236" cy="4993383"/>
          </a:xfrm>
        </p:grpSpPr>
        <p:sp>
          <p:nvSpPr>
            <p:cNvPr id="62" name="Rectangle 61"/>
            <p:cNvSpPr/>
            <p:nvPr/>
          </p:nvSpPr>
          <p:spPr>
            <a:xfrm rot="16200000">
              <a:off x="5814984" y="3158194"/>
              <a:ext cx="3681496" cy="1075249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Intelligent Service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78" y="3147170"/>
              <a:ext cx="877549" cy="133826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485027" y="2974313"/>
              <a:ext cx="752404" cy="8419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21131" y="3295859"/>
              <a:ext cx="468924" cy="227763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Freeform 7"/>
            <p:cNvSpPr/>
            <p:nvPr/>
          </p:nvSpPr>
          <p:spPr>
            <a:xfrm>
              <a:off x="1823415" y="3395306"/>
              <a:ext cx="266640" cy="405223"/>
            </a:xfrm>
            <a:custGeom>
              <a:avLst/>
              <a:gdLst>
                <a:gd name="connsiteX0" fmla="*/ 0 w 1527350"/>
                <a:gd name="connsiteY0" fmla="*/ 1678075 h 2321169"/>
                <a:gd name="connsiteX1" fmla="*/ 140677 w 1527350"/>
                <a:gd name="connsiteY1" fmla="*/ 0 h 2321169"/>
                <a:gd name="connsiteX2" fmla="*/ 1527350 w 1527350"/>
                <a:gd name="connsiteY2" fmla="*/ 1145512 h 2321169"/>
                <a:gd name="connsiteX3" fmla="*/ 783772 w 1527350"/>
                <a:gd name="connsiteY3" fmla="*/ 1235947 h 2321169"/>
                <a:gd name="connsiteX4" fmla="*/ 1436915 w 1527350"/>
                <a:gd name="connsiteY4" fmla="*/ 2160396 h 2321169"/>
                <a:gd name="connsiteX5" fmla="*/ 1225899 w 1527350"/>
                <a:gd name="connsiteY5" fmla="*/ 2321169 h 2321169"/>
                <a:gd name="connsiteX6" fmla="*/ 552660 w 1527350"/>
                <a:gd name="connsiteY6" fmla="*/ 1376624 h 2321169"/>
                <a:gd name="connsiteX7" fmla="*/ 0 w 1527350"/>
                <a:gd name="connsiteY7" fmla="*/ 1678075 h 2321169"/>
                <a:gd name="connsiteX0" fmla="*/ 0 w 1527350"/>
                <a:gd name="connsiteY0" fmla="*/ 1678075 h 2321169"/>
                <a:gd name="connsiteX1" fmla="*/ 140677 w 1527350"/>
                <a:gd name="connsiteY1" fmla="*/ 0 h 2321169"/>
                <a:gd name="connsiteX2" fmla="*/ 1527350 w 1527350"/>
                <a:gd name="connsiteY2" fmla="*/ 1145512 h 2321169"/>
                <a:gd name="connsiteX3" fmla="*/ 783772 w 1527350"/>
                <a:gd name="connsiteY3" fmla="*/ 1235947 h 2321169"/>
                <a:gd name="connsiteX4" fmla="*/ 1436915 w 1527350"/>
                <a:gd name="connsiteY4" fmla="*/ 2160396 h 2321169"/>
                <a:gd name="connsiteX5" fmla="*/ 1225899 w 1527350"/>
                <a:gd name="connsiteY5" fmla="*/ 2321169 h 2321169"/>
                <a:gd name="connsiteX6" fmla="*/ 544375 w 1527350"/>
                <a:gd name="connsiteY6" fmla="*/ 1302055 h 2321169"/>
                <a:gd name="connsiteX7" fmla="*/ 0 w 1527350"/>
                <a:gd name="connsiteY7" fmla="*/ 1678075 h 2321169"/>
                <a:gd name="connsiteX0" fmla="*/ 0 w 1527350"/>
                <a:gd name="connsiteY0" fmla="*/ 1678075 h 2321169"/>
                <a:gd name="connsiteX1" fmla="*/ 140677 w 1527350"/>
                <a:gd name="connsiteY1" fmla="*/ 0 h 2321169"/>
                <a:gd name="connsiteX2" fmla="*/ 1527350 w 1527350"/>
                <a:gd name="connsiteY2" fmla="*/ 1145512 h 2321169"/>
                <a:gd name="connsiteX3" fmla="*/ 767201 w 1527350"/>
                <a:gd name="connsiteY3" fmla="*/ 1119951 h 2321169"/>
                <a:gd name="connsiteX4" fmla="*/ 1436915 w 1527350"/>
                <a:gd name="connsiteY4" fmla="*/ 2160396 h 2321169"/>
                <a:gd name="connsiteX5" fmla="*/ 1225899 w 1527350"/>
                <a:gd name="connsiteY5" fmla="*/ 2321169 h 2321169"/>
                <a:gd name="connsiteX6" fmla="*/ 544375 w 1527350"/>
                <a:gd name="connsiteY6" fmla="*/ 1302055 h 2321169"/>
                <a:gd name="connsiteX7" fmla="*/ 0 w 1527350"/>
                <a:gd name="connsiteY7" fmla="*/ 1678075 h 2321169"/>
                <a:gd name="connsiteX0" fmla="*/ 0 w 1527350"/>
                <a:gd name="connsiteY0" fmla="*/ 1678075 h 2321169"/>
                <a:gd name="connsiteX1" fmla="*/ 140677 w 1527350"/>
                <a:gd name="connsiteY1" fmla="*/ 0 h 2321169"/>
                <a:gd name="connsiteX2" fmla="*/ 1527350 w 1527350"/>
                <a:gd name="connsiteY2" fmla="*/ 1145512 h 2321169"/>
                <a:gd name="connsiteX3" fmla="*/ 767201 w 1527350"/>
                <a:gd name="connsiteY3" fmla="*/ 1119951 h 2321169"/>
                <a:gd name="connsiteX4" fmla="*/ 1436915 w 1527350"/>
                <a:gd name="connsiteY4" fmla="*/ 2160396 h 2321169"/>
                <a:gd name="connsiteX5" fmla="*/ 1225899 w 1527350"/>
                <a:gd name="connsiteY5" fmla="*/ 2321169 h 2321169"/>
                <a:gd name="connsiteX6" fmla="*/ 494662 w 1527350"/>
                <a:gd name="connsiteY6" fmla="*/ 1277198 h 2321169"/>
                <a:gd name="connsiteX7" fmla="*/ 0 w 1527350"/>
                <a:gd name="connsiteY7" fmla="*/ 1678075 h 2321169"/>
                <a:gd name="connsiteX0" fmla="*/ 0 w 1527350"/>
                <a:gd name="connsiteY0" fmla="*/ 1678075 h 2329454"/>
                <a:gd name="connsiteX1" fmla="*/ 140677 w 1527350"/>
                <a:gd name="connsiteY1" fmla="*/ 0 h 2329454"/>
                <a:gd name="connsiteX2" fmla="*/ 1527350 w 1527350"/>
                <a:gd name="connsiteY2" fmla="*/ 1145512 h 2329454"/>
                <a:gd name="connsiteX3" fmla="*/ 767201 w 1527350"/>
                <a:gd name="connsiteY3" fmla="*/ 1119951 h 2329454"/>
                <a:gd name="connsiteX4" fmla="*/ 1436915 w 1527350"/>
                <a:gd name="connsiteY4" fmla="*/ 2160396 h 2329454"/>
                <a:gd name="connsiteX5" fmla="*/ 1101617 w 1527350"/>
                <a:gd name="connsiteY5" fmla="*/ 2329454 h 2329454"/>
                <a:gd name="connsiteX6" fmla="*/ 494662 w 1527350"/>
                <a:gd name="connsiteY6" fmla="*/ 1277198 h 2329454"/>
                <a:gd name="connsiteX7" fmla="*/ 0 w 1527350"/>
                <a:gd name="connsiteY7" fmla="*/ 1678075 h 2329454"/>
                <a:gd name="connsiteX0" fmla="*/ 0 w 1527350"/>
                <a:gd name="connsiteY0" fmla="*/ 1678075 h 2329454"/>
                <a:gd name="connsiteX1" fmla="*/ 140677 w 1527350"/>
                <a:gd name="connsiteY1" fmla="*/ 0 h 2329454"/>
                <a:gd name="connsiteX2" fmla="*/ 1527350 w 1527350"/>
                <a:gd name="connsiteY2" fmla="*/ 1145512 h 2329454"/>
                <a:gd name="connsiteX3" fmla="*/ 767201 w 1527350"/>
                <a:gd name="connsiteY3" fmla="*/ 1119951 h 2329454"/>
                <a:gd name="connsiteX4" fmla="*/ 1395487 w 1527350"/>
                <a:gd name="connsiteY4" fmla="*/ 2193538 h 2329454"/>
                <a:gd name="connsiteX5" fmla="*/ 1101617 w 1527350"/>
                <a:gd name="connsiteY5" fmla="*/ 2329454 h 2329454"/>
                <a:gd name="connsiteX6" fmla="*/ 494662 w 1527350"/>
                <a:gd name="connsiteY6" fmla="*/ 1277198 h 2329454"/>
                <a:gd name="connsiteX7" fmla="*/ 0 w 1527350"/>
                <a:gd name="connsiteY7" fmla="*/ 1678075 h 2329454"/>
                <a:gd name="connsiteX0" fmla="*/ 0 w 1527350"/>
                <a:gd name="connsiteY0" fmla="*/ 1669790 h 2321169"/>
                <a:gd name="connsiteX1" fmla="*/ 57822 w 1527350"/>
                <a:gd name="connsiteY1" fmla="*/ 0 h 2321169"/>
                <a:gd name="connsiteX2" fmla="*/ 1527350 w 1527350"/>
                <a:gd name="connsiteY2" fmla="*/ 1137227 h 2321169"/>
                <a:gd name="connsiteX3" fmla="*/ 767201 w 1527350"/>
                <a:gd name="connsiteY3" fmla="*/ 1111666 h 2321169"/>
                <a:gd name="connsiteX4" fmla="*/ 1395487 w 1527350"/>
                <a:gd name="connsiteY4" fmla="*/ 2185253 h 2321169"/>
                <a:gd name="connsiteX5" fmla="*/ 1101617 w 1527350"/>
                <a:gd name="connsiteY5" fmla="*/ 2321169 h 2321169"/>
                <a:gd name="connsiteX6" fmla="*/ 494662 w 1527350"/>
                <a:gd name="connsiteY6" fmla="*/ 1268913 h 2321169"/>
                <a:gd name="connsiteX7" fmla="*/ 0 w 1527350"/>
                <a:gd name="connsiteY7" fmla="*/ 1669790 h 232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7350" h="2321169">
                  <a:moveTo>
                    <a:pt x="0" y="1669790"/>
                  </a:moveTo>
                  <a:lnTo>
                    <a:pt x="57822" y="0"/>
                  </a:lnTo>
                  <a:lnTo>
                    <a:pt x="1527350" y="1137227"/>
                  </a:lnTo>
                  <a:lnTo>
                    <a:pt x="767201" y="1111666"/>
                  </a:lnTo>
                  <a:lnTo>
                    <a:pt x="1395487" y="2185253"/>
                  </a:lnTo>
                  <a:lnTo>
                    <a:pt x="1101617" y="2321169"/>
                  </a:lnTo>
                  <a:lnTo>
                    <a:pt x="494662" y="1268913"/>
                  </a:lnTo>
                  <a:lnTo>
                    <a:pt x="0" y="166979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770335" y="3671364"/>
              <a:ext cx="4381559" cy="7424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Web Serving Tier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7478" y="4485432"/>
              <a:ext cx="822661" cy="502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User</a:t>
              </a:r>
            </a:p>
          </p:txBody>
        </p:sp>
        <p:sp>
          <p:nvSpPr>
            <p:cNvPr id="13" name="Can 12"/>
            <p:cNvSpPr/>
            <p:nvPr/>
          </p:nvSpPr>
          <p:spPr>
            <a:xfrm>
              <a:off x="9950547" y="4710478"/>
              <a:ext cx="1420167" cy="14767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Product</a:t>
              </a:r>
            </a:p>
            <a:p>
              <a:pPr algn="ctr"/>
              <a:r>
                <a:rPr lang="en-US" sz="2400" dirty="0"/>
                <a:t>Info</a:t>
              </a:r>
            </a:p>
          </p:txBody>
        </p:sp>
        <p:sp>
          <p:nvSpPr>
            <p:cNvPr id="15" name="Can 14"/>
            <p:cNvSpPr/>
            <p:nvPr/>
          </p:nvSpPr>
          <p:spPr>
            <a:xfrm>
              <a:off x="9950547" y="3271082"/>
              <a:ext cx="1420167" cy="14767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User</a:t>
              </a:r>
            </a:p>
            <a:p>
              <a:pPr algn="ctr"/>
              <a:r>
                <a:rPr lang="en-US" sz="2400" dirty="0"/>
                <a:t>Data</a:t>
              </a:r>
            </a:p>
          </p:txBody>
        </p:sp>
        <p:sp>
          <p:nvSpPr>
            <p:cNvPr id="12" name="Can 11"/>
            <p:cNvSpPr/>
            <p:nvPr/>
          </p:nvSpPr>
          <p:spPr>
            <a:xfrm>
              <a:off x="9950547" y="1851799"/>
              <a:ext cx="1420167" cy="14767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Model</a:t>
              </a:r>
            </a:p>
            <a:p>
              <a:pPr algn="ctr"/>
              <a:r>
                <a:rPr lang="en-US" sz="2400" dirty="0"/>
                <a:t>Info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8189647" y="2661669"/>
              <a:ext cx="1791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8189651" y="1444894"/>
              <a:ext cx="1791283" cy="937834"/>
              <a:chOff x="6142238" y="1083669"/>
              <a:chExt cx="1343462" cy="703375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6142238" y="1787044"/>
                <a:ext cx="13434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6361799" y="1083669"/>
                <a:ext cx="904334" cy="68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Lookup</a:t>
                </a:r>
              </a:p>
              <a:p>
                <a:pPr algn="ct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Model</a:t>
                </a:r>
              </a:p>
            </p:txBody>
          </p:sp>
        </p:grpSp>
        <p:cxnSp>
          <p:nvCxnSpPr>
            <p:cNvPr id="43" name="Straight Arrow Connector 42"/>
            <p:cNvCxnSpPr/>
            <p:nvPr/>
          </p:nvCxnSpPr>
          <p:spPr>
            <a:xfrm flipH="1">
              <a:off x="8189647" y="3923319"/>
              <a:ext cx="1791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8189651" y="2706543"/>
              <a:ext cx="1791283" cy="937834"/>
              <a:chOff x="6142238" y="2029906"/>
              <a:chExt cx="1343462" cy="703375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6142238" y="2733281"/>
                <a:ext cx="13434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6361800" y="2029906"/>
                <a:ext cx="904334" cy="68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Feature</a:t>
                </a:r>
              </a:p>
              <a:p>
                <a:pPr algn="ct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Lookup</a:t>
                </a: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 flipH="1">
              <a:off x="8189647" y="5342601"/>
              <a:ext cx="1791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8189651" y="4125827"/>
              <a:ext cx="1791283" cy="937834"/>
              <a:chOff x="6142238" y="3094368"/>
              <a:chExt cx="1343462" cy="703375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6142238" y="3797743"/>
                <a:ext cx="13434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6387449" y="3094368"/>
                <a:ext cx="904334" cy="68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Feature</a:t>
                </a:r>
                <a:b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Lookup</a:t>
                </a: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5323115" y="1931668"/>
              <a:ext cx="1791283" cy="961460"/>
              <a:chOff x="3992336" y="1775322"/>
              <a:chExt cx="1343462" cy="72109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4230408" y="1775322"/>
                <a:ext cx="809019" cy="68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Top-K</a:t>
                </a:r>
              </a:p>
              <a:p>
                <a:pPr algn="ct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Query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3992336" y="2496417"/>
                <a:ext cx="13434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2798615" y="1945484"/>
              <a:ext cx="1791283" cy="938584"/>
              <a:chOff x="2098961" y="1775322"/>
              <a:chExt cx="1343462" cy="70393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142044" y="1775322"/>
                <a:ext cx="1269914" cy="68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Request:</a:t>
                </a:r>
              </a:p>
              <a:p>
                <a:pPr algn="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Items like x</a:t>
                </a: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>
                <a:off x="2098961" y="2479260"/>
                <a:ext cx="13434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/>
            <p:cNvGrpSpPr/>
            <p:nvPr/>
          </p:nvGrpSpPr>
          <p:grpSpPr>
            <a:xfrm>
              <a:off x="2798614" y="3594345"/>
              <a:ext cx="1791282" cy="943848"/>
              <a:chOff x="2098961" y="2369192"/>
              <a:chExt cx="1343462" cy="707886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 flipH="1">
                <a:off x="2098961" y="3077078"/>
                <a:ext cx="13434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2261131" y="2369192"/>
                <a:ext cx="1178111" cy="68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New Page</a:t>
                </a:r>
              </a:p>
              <a:p>
                <a:pPr algn="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Images …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332331" y="3517608"/>
              <a:ext cx="1791283" cy="1009168"/>
              <a:chOff x="3999248" y="2964777"/>
              <a:chExt cx="1343462" cy="756876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H="1">
                <a:off x="3999248" y="3721653"/>
                <a:ext cx="13434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4295161" y="2964777"/>
                <a:ext cx="679513" cy="68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Top </a:t>
                </a:r>
              </a:p>
              <a:p>
                <a:pPr algn="ct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Items</a:t>
                </a:r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 flipH="1">
              <a:off x="5332331" y="5947736"/>
              <a:ext cx="4618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5332331" y="5715599"/>
              <a:ext cx="4648599" cy="722678"/>
              <a:chOff x="3999248" y="4286697"/>
              <a:chExt cx="3486449" cy="542008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3999248" y="4286697"/>
                <a:ext cx="34864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4704095" y="4451631"/>
                <a:ext cx="1868541" cy="3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Content Request</a:t>
                </a:r>
              </a:p>
            </p:txBody>
          </p:sp>
        </p:grpSp>
        <p:sp>
          <p:nvSpPr>
            <p:cNvPr id="87" name="Smiley Face 86"/>
            <p:cNvSpPr/>
            <p:nvPr/>
          </p:nvSpPr>
          <p:spPr>
            <a:xfrm>
              <a:off x="736805" y="3147170"/>
              <a:ext cx="596340" cy="569735"/>
            </a:xfrm>
            <a:prstGeom prst="smileyFace">
              <a:avLst>
                <a:gd name="adj" fmla="val 4653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2421057" y="4929793"/>
              <a:ext cx="2185630" cy="938584"/>
              <a:chOff x="1803201" y="1775322"/>
              <a:chExt cx="1639222" cy="703938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1803201" y="1775322"/>
                <a:ext cx="1608757" cy="68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Feedback:</a:t>
                </a:r>
              </a:p>
              <a:p>
                <a:pPr algn="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Preferred Item</a:t>
                </a:r>
              </a:p>
            </p:txBody>
          </p:sp>
          <p:cxnSp>
            <p:nvCxnSpPr>
              <p:cNvPr id="93" name="Straight Arrow Connector 92"/>
              <p:cNvCxnSpPr/>
              <p:nvPr/>
            </p:nvCxnSpPr>
            <p:spPr>
              <a:xfrm>
                <a:off x="2098961" y="2479260"/>
                <a:ext cx="13434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5332331" y="4786092"/>
              <a:ext cx="1791283" cy="595128"/>
              <a:chOff x="2098961" y="2032914"/>
              <a:chExt cx="1343462" cy="446346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2285166" y="2032914"/>
                <a:ext cx="1083469" cy="3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Feedback</a:t>
                </a:r>
              </a:p>
            </p:txBody>
          </p:sp>
          <p:cxnSp>
            <p:nvCxnSpPr>
              <p:cNvPr id="96" name="Straight Arrow Connector 95"/>
              <p:cNvCxnSpPr/>
              <p:nvPr/>
            </p:nvCxnSpPr>
            <p:spPr>
              <a:xfrm>
                <a:off x="2098961" y="2479260"/>
                <a:ext cx="13434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>
              <a:off x="8156047" y="2394121"/>
              <a:ext cx="1859067" cy="2689167"/>
              <a:chOff x="6117035" y="1795590"/>
              <a:chExt cx="1394300" cy="2016875"/>
            </a:xfrm>
          </p:grpSpPr>
          <p:cxnSp>
            <p:nvCxnSpPr>
              <p:cNvPr id="100" name="Straight Arrow Connector 99"/>
              <p:cNvCxnSpPr/>
              <p:nvPr/>
            </p:nvCxnSpPr>
            <p:spPr>
              <a:xfrm>
                <a:off x="6117476" y="1795590"/>
                <a:ext cx="13938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6117036" y="2733281"/>
                <a:ext cx="13938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6117035" y="3812465"/>
                <a:ext cx="13938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/>
        </p:nvSpPr>
        <p:spPr>
          <a:xfrm>
            <a:off x="345990" y="197709"/>
            <a:ext cx="11334686" cy="6351372"/>
          </a:xfrm>
          <a:custGeom>
            <a:avLst/>
            <a:gdLst>
              <a:gd name="connsiteX0" fmla="*/ 0 w 11285259"/>
              <a:gd name="connsiteY0" fmla="*/ 0 h 5104187"/>
              <a:gd name="connsiteX1" fmla="*/ 11285259 w 11285259"/>
              <a:gd name="connsiteY1" fmla="*/ 0 h 5104187"/>
              <a:gd name="connsiteX2" fmla="*/ 11285259 w 11285259"/>
              <a:gd name="connsiteY2" fmla="*/ 5104187 h 5104187"/>
              <a:gd name="connsiteX3" fmla="*/ 0 w 11285259"/>
              <a:gd name="connsiteY3" fmla="*/ 5104187 h 5104187"/>
              <a:gd name="connsiteX4" fmla="*/ 0 w 11285259"/>
              <a:gd name="connsiteY4" fmla="*/ 0 h 5104187"/>
              <a:gd name="connsiteX0" fmla="*/ 0 w 11285259"/>
              <a:gd name="connsiteY0" fmla="*/ 0 h 5104187"/>
              <a:gd name="connsiteX1" fmla="*/ 11285259 w 11285259"/>
              <a:gd name="connsiteY1" fmla="*/ 0 h 5104187"/>
              <a:gd name="connsiteX2" fmla="*/ 10877486 w 11285259"/>
              <a:gd name="connsiteY2" fmla="*/ 4857051 h 5104187"/>
              <a:gd name="connsiteX3" fmla="*/ 0 w 11285259"/>
              <a:gd name="connsiteY3" fmla="*/ 5104187 h 5104187"/>
              <a:gd name="connsiteX4" fmla="*/ 0 w 11285259"/>
              <a:gd name="connsiteY4" fmla="*/ 0 h 5104187"/>
              <a:gd name="connsiteX0" fmla="*/ 0 w 11285259"/>
              <a:gd name="connsiteY0" fmla="*/ 0 h 5104187"/>
              <a:gd name="connsiteX1" fmla="*/ 11285259 w 11285259"/>
              <a:gd name="connsiteY1" fmla="*/ 0 h 5104187"/>
              <a:gd name="connsiteX2" fmla="*/ 11075194 w 11285259"/>
              <a:gd name="connsiteY2" fmla="*/ 4770554 h 5104187"/>
              <a:gd name="connsiteX3" fmla="*/ 0 w 11285259"/>
              <a:gd name="connsiteY3" fmla="*/ 5104187 h 5104187"/>
              <a:gd name="connsiteX4" fmla="*/ 0 w 11285259"/>
              <a:gd name="connsiteY4" fmla="*/ 0 h 5104187"/>
              <a:gd name="connsiteX0" fmla="*/ 0 w 11285259"/>
              <a:gd name="connsiteY0" fmla="*/ 0 h 5104187"/>
              <a:gd name="connsiteX1" fmla="*/ 11285259 w 11285259"/>
              <a:gd name="connsiteY1" fmla="*/ 0 h 5104187"/>
              <a:gd name="connsiteX2" fmla="*/ 11075194 w 11285259"/>
              <a:gd name="connsiteY2" fmla="*/ 4770554 h 5104187"/>
              <a:gd name="connsiteX3" fmla="*/ 0 w 11285259"/>
              <a:gd name="connsiteY3" fmla="*/ 5104187 h 5104187"/>
              <a:gd name="connsiteX4" fmla="*/ 0 w 11285259"/>
              <a:gd name="connsiteY4" fmla="*/ 0 h 5104187"/>
              <a:gd name="connsiteX0" fmla="*/ 0 w 11285259"/>
              <a:gd name="connsiteY0" fmla="*/ 0 h 5497107"/>
              <a:gd name="connsiteX1" fmla="*/ 11285259 w 11285259"/>
              <a:gd name="connsiteY1" fmla="*/ 0 h 5497107"/>
              <a:gd name="connsiteX2" fmla="*/ 11075194 w 11285259"/>
              <a:gd name="connsiteY2" fmla="*/ 4770554 h 5497107"/>
              <a:gd name="connsiteX3" fmla="*/ 9811265 w 11285259"/>
              <a:gd name="connsiteY3" fmla="*/ 5153614 h 5497107"/>
              <a:gd name="connsiteX4" fmla="*/ 0 w 11285259"/>
              <a:gd name="connsiteY4" fmla="*/ 5104187 h 5497107"/>
              <a:gd name="connsiteX5" fmla="*/ 0 w 11285259"/>
              <a:gd name="connsiteY5" fmla="*/ 0 h 5497107"/>
              <a:gd name="connsiteX0" fmla="*/ 0 w 11285259"/>
              <a:gd name="connsiteY0" fmla="*/ 0 h 5483048"/>
              <a:gd name="connsiteX1" fmla="*/ 11285259 w 11285259"/>
              <a:gd name="connsiteY1" fmla="*/ 0 h 5483048"/>
              <a:gd name="connsiteX2" fmla="*/ 11075194 w 11285259"/>
              <a:gd name="connsiteY2" fmla="*/ 4770554 h 5483048"/>
              <a:gd name="connsiteX3" fmla="*/ 9465276 w 11285259"/>
              <a:gd name="connsiteY3" fmla="*/ 5104187 h 5483048"/>
              <a:gd name="connsiteX4" fmla="*/ 0 w 11285259"/>
              <a:gd name="connsiteY4" fmla="*/ 5104187 h 5483048"/>
              <a:gd name="connsiteX5" fmla="*/ 0 w 11285259"/>
              <a:gd name="connsiteY5" fmla="*/ 0 h 5483048"/>
              <a:gd name="connsiteX0" fmla="*/ 0 w 11285259"/>
              <a:gd name="connsiteY0" fmla="*/ 0 h 5483048"/>
              <a:gd name="connsiteX1" fmla="*/ 11285259 w 11285259"/>
              <a:gd name="connsiteY1" fmla="*/ 0 h 5483048"/>
              <a:gd name="connsiteX2" fmla="*/ 11075194 w 11285259"/>
              <a:gd name="connsiteY2" fmla="*/ 4770554 h 5483048"/>
              <a:gd name="connsiteX3" fmla="*/ 9465276 w 11285259"/>
              <a:gd name="connsiteY3" fmla="*/ 5104187 h 5483048"/>
              <a:gd name="connsiteX4" fmla="*/ 0 w 11285259"/>
              <a:gd name="connsiteY4" fmla="*/ 5104187 h 5483048"/>
              <a:gd name="connsiteX5" fmla="*/ 0 w 11285259"/>
              <a:gd name="connsiteY5" fmla="*/ 0 h 5483048"/>
              <a:gd name="connsiteX0" fmla="*/ 0 w 11285259"/>
              <a:gd name="connsiteY0" fmla="*/ 0 h 5483048"/>
              <a:gd name="connsiteX1" fmla="*/ 11285259 w 11285259"/>
              <a:gd name="connsiteY1" fmla="*/ 0 h 5483048"/>
              <a:gd name="connsiteX2" fmla="*/ 11075194 w 11285259"/>
              <a:gd name="connsiteY2" fmla="*/ 4770554 h 5483048"/>
              <a:gd name="connsiteX3" fmla="*/ 9465276 w 11285259"/>
              <a:gd name="connsiteY3" fmla="*/ 5104187 h 5483048"/>
              <a:gd name="connsiteX4" fmla="*/ 0 w 11285259"/>
              <a:gd name="connsiteY4" fmla="*/ 5104187 h 5483048"/>
              <a:gd name="connsiteX5" fmla="*/ 0 w 11285259"/>
              <a:gd name="connsiteY5" fmla="*/ 0 h 5483048"/>
              <a:gd name="connsiteX0" fmla="*/ 0 w 11285259"/>
              <a:gd name="connsiteY0" fmla="*/ 0 h 5483048"/>
              <a:gd name="connsiteX1" fmla="*/ 11285259 w 11285259"/>
              <a:gd name="connsiteY1" fmla="*/ 0 h 5483048"/>
              <a:gd name="connsiteX2" fmla="*/ 11075194 w 11285259"/>
              <a:gd name="connsiteY2" fmla="*/ 4622273 h 5483048"/>
              <a:gd name="connsiteX3" fmla="*/ 9465276 w 11285259"/>
              <a:gd name="connsiteY3" fmla="*/ 5104187 h 5483048"/>
              <a:gd name="connsiteX4" fmla="*/ 0 w 11285259"/>
              <a:gd name="connsiteY4" fmla="*/ 5104187 h 5483048"/>
              <a:gd name="connsiteX5" fmla="*/ 0 w 11285259"/>
              <a:gd name="connsiteY5" fmla="*/ 0 h 5483048"/>
              <a:gd name="connsiteX0" fmla="*/ 0 w 11285259"/>
              <a:gd name="connsiteY0" fmla="*/ 0 h 5457660"/>
              <a:gd name="connsiteX1" fmla="*/ 11285259 w 11285259"/>
              <a:gd name="connsiteY1" fmla="*/ 0 h 5457660"/>
              <a:gd name="connsiteX2" fmla="*/ 11075194 w 11285259"/>
              <a:gd name="connsiteY2" fmla="*/ 4622273 h 5457660"/>
              <a:gd name="connsiteX3" fmla="*/ 10367319 w 11285259"/>
              <a:gd name="connsiteY3" fmla="*/ 5005333 h 5457660"/>
              <a:gd name="connsiteX4" fmla="*/ 0 w 11285259"/>
              <a:gd name="connsiteY4" fmla="*/ 5104187 h 5457660"/>
              <a:gd name="connsiteX5" fmla="*/ 0 w 11285259"/>
              <a:gd name="connsiteY5" fmla="*/ 0 h 5457660"/>
              <a:gd name="connsiteX0" fmla="*/ 0 w 11285259"/>
              <a:gd name="connsiteY0" fmla="*/ 0 h 5104187"/>
              <a:gd name="connsiteX1" fmla="*/ 11285259 w 11285259"/>
              <a:gd name="connsiteY1" fmla="*/ 0 h 5104187"/>
              <a:gd name="connsiteX2" fmla="*/ 11075194 w 11285259"/>
              <a:gd name="connsiteY2" fmla="*/ 4622273 h 5104187"/>
              <a:gd name="connsiteX3" fmla="*/ 10367319 w 11285259"/>
              <a:gd name="connsiteY3" fmla="*/ 5005333 h 5104187"/>
              <a:gd name="connsiteX4" fmla="*/ 0 w 11285259"/>
              <a:gd name="connsiteY4" fmla="*/ 5104187 h 5104187"/>
              <a:gd name="connsiteX5" fmla="*/ 0 w 11285259"/>
              <a:gd name="connsiteY5" fmla="*/ 0 h 5104187"/>
              <a:gd name="connsiteX0" fmla="*/ 0 w 11334686"/>
              <a:gd name="connsiteY0" fmla="*/ 0 h 5104187"/>
              <a:gd name="connsiteX1" fmla="*/ 11285259 w 11334686"/>
              <a:gd name="connsiteY1" fmla="*/ 0 h 5104187"/>
              <a:gd name="connsiteX2" fmla="*/ 11334686 w 11334686"/>
              <a:gd name="connsiteY2" fmla="*/ 4681856 h 5104187"/>
              <a:gd name="connsiteX3" fmla="*/ 10367319 w 11334686"/>
              <a:gd name="connsiteY3" fmla="*/ 5005333 h 5104187"/>
              <a:gd name="connsiteX4" fmla="*/ 0 w 11334686"/>
              <a:gd name="connsiteY4" fmla="*/ 5104187 h 5104187"/>
              <a:gd name="connsiteX5" fmla="*/ 0 w 11334686"/>
              <a:gd name="connsiteY5" fmla="*/ 0 h 510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4686" h="5104187">
                <a:moveTo>
                  <a:pt x="0" y="0"/>
                </a:moveTo>
                <a:lnTo>
                  <a:pt x="11285259" y="0"/>
                </a:lnTo>
                <a:lnTo>
                  <a:pt x="11334686" y="4681856"/>
                </a:lnTo>
                <a:lnTo>
                  <a:pt x="10367319" y="5005333"/>
                </a:lnTo>
                <a:cubicBezTo>
                  <a:pt x="8521453" y="5060938"/>
                  <a:pt x="5183659" y="5054760"/>
                  <a:pt x="0" y="510418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6200000">
            <a:off x="5811276" y="3154918"/>
            <a:ext cx="3681496" cy="107524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Intelligent Service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258651" y="2318560"/>
            <a:ext cx="3975768" cy="4284974"/>
            <a:chOff x="1258651" y="2318560"/>
            <a:chExt cx="3975768" cy="4284974"/>
          </a:xfrm>
        </p:grpSpPr>
        <p:grpSp>
          <p:nvGrpSpPr>
            <p:cNvPr id="67" name="Group 66"/>
            <p:cNvGrpSpPr/>
            <p:nvPr/>
          </p:nvGrpSpPr>
          <p:grpSpPr>
            <a:xfrm>
              <a:off x="1680117" y="2318560"/>
              <a:ext cx="3124200" cy="2783413"/>
              <a:chOff x="5105400" y="1812427"/>
              <a:chExt cx="3124200" cy="2783413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5400" y="1812427"/>
                <a:ext cx="3124200" cy="2436876"/>
              </a:xfrm>
              <a:prstGeom prst="rect">
                <a:avLst/>
              </a:prstGeom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5257800" y="4072620"/>
                <a:ext cx="28073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Predictive Services</a:t>
                </a: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8651" y="5280095"/>
              <a:ext cx="397576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latin typeface="Gill Sans Light" charset="0"/>
                  <a:ea typeface="Gill Sans Light" charset="0"/>
                  <a:cs typeface="Gill Sans Light" charset="0"/>
                </a:rPr>
                <a:t>Commercial</a:t>
              </a:r>
            </a:p>
            <a:p>
              <a:pPr algn="ctr"/>
              <a:r>
                <a:rPr lang="en-US" sz="4000" dirty="0" smtClean="0">
                  <a:latin typeface="Gill Sans Light" charset="0"/>
                  <a:ea typeface="Gill Sans Light" charset="0"/>
                  <a:cs typeface="Gill Sans Light" charset="0"/>
                </a:rPr>
                <a:t>Production System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97601" y="2638349"/>
            <a:ext cx="4443524" cy="3965184"/>
            <a:chOff x="6497601" y="2638349"/>
            <a:chExt cx="4443524" cy="3965184"/>
          </a:xfrm>
        </p:grpSpPr>
        <p:grpSp>
          <p:nvGrpSpPr>
            <p:cNvPr id="83" name="Group 82"/>
            <p:cNvGrpSpPr/>
            <p:nvPr/>
          </p:nvGrpSpPr>
          <p:grpSpPr>
            <a:xfrm>
              <a:off x="6497601" y="2638349"/>
              <a:ext cx="4443524" cy="2343144"/>
              <a:chOff x="359370" y="3244519"/>
              <a:chExt cx="4443524" cy="2343144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914400" y="3244519"/>
                <a:ext cx="3410046" cy="1268085"/>
                <a:chOff x="545432" y="2667000"/>
                <a:chExt cx="3410046" cy="1268085"/>
              </a:xfrm>
            </p:grpSpPr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432" y="2667000"/>
                  <a:ext cx="3251200" cy="825500"/>
                </a:xfrm>
                <a:prstGeom prst="rect">
                  <a:avLst/>
                </a:prstGeom>
              </p:spPr>
            </p:pic>
            <p:sp>
              <p:nvSpPr>
                <p:cNvPr id="97" name="TextBox 96"/>
                <p:cNvSpPr txBox="1"/>
                <p:nvPr/>
              </p:nvSpPr>
              <p:spPr>
                <a:xfrm>
                  <a:off x="685800" y="3411865"/>
                  <a:ext cx="32696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Gill Sans Light"/>
                      <a:cs typeface="Gill Sans Light"/>
                    </a:rPr>
                    <a:t>UC Berkeley </a:t>
                  </a:r>
                  <a:r>
                    <a:rPr lang="en-US" sz="2800" dirty="0" err="1">
                      <a:latin typeface="Gill Sans Light"/>
                      <a:cs typeface="Gill Sans Light"/>
                    </a:rPr>
                    <a:t>AMPLab</a:t>
                  </a:r>
                  <a:endParaRPr lang="en-US" sz="2800" dirty="0"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89" name="TextBox 88"/>
              <p:cNvSpPr txBox="1"/>
              <p:nvPr/>
            </p:nvSpPr>
            <p:spPr>
              <a:xfrm>
                <a:off x="359370" y="4572000"/>
                <a:ext cx="444352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i="1" dirty="0">
                    <a:latin typeface="Gill Sans Light"/>
                    <a:cs typeface="Gill Sans Light"/>
                  </a:rPr>
                  <a:t>Daniel </a:t>
                </a:r>
                <a:r>
                  <a:rPr lang="en-US" sz="2000" i="1" dirty="0" err="1">
                    <a:latin typeface="Gill Sans Light"/>
                    <a:cs typeface="Gill Sans Light"/>
                  </a:rPr>
                  <a:t>Crankshaw</a:t>
                </a:r>
                <a:r>
                  <a:rPr lang="en-US" sz="2000" i="1" dirty="0">
                    <a:latin typeface="Gill Sans Light"/>
                    <a:cs typeface="Gill Sans Light"/>
                  </a:rPr>
                  <a:t>, Peter </a:t>
                </a:r>
                <a:r>
                  <a:rPr lang="en-US" sz="2000" i="1" dirty="0" err="1">
                    <a:latin typeface="Gill Sans Light"/>
                    <a:cs typeface="Gill Sans Light"/>
                  </a:rPr>
                  <a:t>Bailis</a:t>
                </a:r>
                <a:r>
                  <a:rPr lang="en-US" sz="2000" i="1" dirty="0">
                    <a:latin typeface="Gill Sans Light"/>
                    <a:cs typeface="Gill Sans Light"/>
                  </a:rPr>
                  <a:t>, </a:t>
                </a:r>
                <a:r>
                  <a:rPr lang="en-US" sz="2000" i="1" dirty="0" err="1">
                    <a:latin typeface="Gill Sans Light"/>
                    <a:cs typeface="Gill Sans Light"/>
                  </a:rPr>
                  <a:t>Haoyuan</a:t>
                </a:r>
                <a:r>
                  <a:rPr lang="en-US" sz="2000" i="1" dirty="0">
                    <a:latin typeface="Gill Sans Light"/>
                    <a:cs typeface="Gill Sans Light"/>
                  </a:rPr>
                  <a:t>, </a:t>
                </a:r>
              </a:p>
              <a:p>
                <a:pPr algn="ctr"/>
                <a:r>
                  <a:rPr lang="en-US" sz="2000" i="1" dirty="0">
                    <a:latin typeface="Gill Sans Light"/>
                    <a:cs typeface="Gill Sans Light"/>
                  </a:rPr>
                  <a:t>Zhao Zhang,  Michael J. Franklin,  Ali </a:t>
                </a:r>
                <a:r>
                  <a:rPr lang="en-US" sz="2000" i="1" dirty="0" err="1">
                    <a:latin typeface="Gill Sans Light"/>
                    <a:cs typeface="Gill Sans Light"/>
                  </a:rPr>
                  <a:t>Ghodsi</a:t>
                </a:r>
                <a:r>
                  <a:rPr lang="en-US" sz="2000" i="1" dirty="0">
                    <a:latin typeface="Gill Sans Light"/>
                    <a:cs typeface="Gill Sans Light"/>
                  </a:rPr>
                  <a:t>, </a:t>
                </a:r>
                <a:br>
                  <a:rPr lang="en-US" sz="2000" i="1" dirty="0">
                    <a:latin typeface="Gill Sans Light"/>
                    <a:cs typeface="Gill Sans Light"/>
                  </a:rPr>
                </a:br>
                <a:r>
                  <a:rPr lang="en-US" sz="2000" i="1" dirty="0">
                    <a:latin typeface="Gill Sans Light"/>
                    <a:cs typeface="Gill Sans Light"/>
                  </a:rPr>
                  <a:t>and Michael I. Jordan</a:t>
                </a: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6931555" y="5280094"/>
              <a:ext cx="35686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latin typeface="Gill Sans Light" charset="0"/>
                  <a:ea typeface="Gill Sans Light" charset="0"/>
                  <a:cs typeface="Gill Sans Light" charset="0"/>
                </a:rPr>
                <a:t>Open-Source</a:t>
              </a:r>
              <a:br>
                <a:rPr lang="en-US" sz="4000" dirty="0" smtClean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4000" dirty="0" smtClean="0">
                  <a:latin typeface="Gill Sans Light" charset="0"/>
                  <a:ea typeface="Gill Sans Light" charset="0"/>
                  <a:cs typeface="Gill Sans Light" charset="0"/>
                </a:rPr>
                <a:t>Research</a:t>
              </a:r>
              <a:r>
                <a:rPr lang="en-US" sz="4000" dirty="0">
                  <a:latin typeface="Gill Sans Light" charset="0"/>
                  <a:ea typeface="Gill Sans Light" charset="0"/>
                  <a:cs typeface="Gill Sans Light" charset="0"/>
                </a:rPr>
                <a:t> </a:t>
              </a:r>
              <a:r>
                <a:rPr lang="en-US" sz="4000" dirty="0" smtClean="0">
                  <a:latin typeface="Gill Sans Light" charset="0"/>
                  <a:ea typeface="Gill Sans Light" charset="0"/>
                  <a:cs typeface="Gill Sans Light" charset="0"/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0.1319 -0.3641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-18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4" grpId="1" animBg="1"/>
      <p:bldP spid="1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189673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Dato</a:t>
            </a:r>
            <a:r>
              <a:rPr lang="en-US" dirty="0" smtClean="0"/>
              <a:t> Predictive Services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4577" y="1479376"/>
            <a:ext cx="10972800" cy="5253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Elastic scaling with EC2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on premise support as well.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827" y="2560326"/>
            <a:ext cx="2277688" cy="1229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Elastic Load</a:t>
            </a:r>
          </a:p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Balancer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83230" y="4143960"/>
            <a:ext cx="2367593" cy="11481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S3 Persistent </a:t>
            </a:r>
          </a:p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Storage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6566998" y="3352144"/>
            <a:ext cx="2731805" cy="11481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Metrics</a:t>
            </a:r>
          </a:p>
          <a:p>
            <a:pPr algn="ctr"/>
            <a:r>
              <a:rPr lang="en-US" sz="3200" dirty="0" err="1" smtClean="0">
                <a:latin typeface="Gill Sans Light" charset="0"/>
                <a:ea typeface="Gill Sans Light" charset="0"/>
                <a:cs typeface="Gill Sans Light" charset="0"/>
              </a:rPr>
              <a:t>CloudWatch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83230" y="2083696"/>
            <a:ext cx="2367593" cy="1084157"/>
            <a:chOff x="3873731" y="2177935"/>
            <a:chExt cx="2367593" cy="1379913"/>
          </a:xfrm>
        </p:grpSpPr>
        <p:sp>
          <p:nvSpPr>
            <p:cNvPr id="5" name="Rectangle 4"/>
            <p:cNvSpPr/>
            <p:nvPr/>
          </p:nvSpPr>
          <p:spPr>
            <a:xfrm>
              <a:off x="3873731" y="2759826"/>
              <a:ext cx="2331889" cy="79802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Worker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>
                    <a:alpha val="99608"/>
                  </a:srgbClr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68558" y="2177935"/>
              <a:ext cx="1072766" cy="107276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683230" y="2872512"/>
            <a:ext cx="2367593" cy="1084157"/>
            <a:chOff x="3873731" y="2177935"/>
            <a:chExt cx="2367593" cy="1379913"/>
          </a:xfrm>
        </p:grpSpPr>
        <p:sp>
          <p:nvSpPr>
            <p:cNvPr id="22" name="Rectangle 21"/>
            <p:cNvSpPr/>
            <p:nvPr/>
          </p:nvSpPr>
          <p:spPr>
            <a:xfrm>
              <a:off x="3873731" y="2759826"/>
              <a:ext cx="2331889" cy="79802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Worker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>
                    <a:alpha val="99608"/>
                  </a:srgbClr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68558" y="2177935"/>
              <a:ext cx="1072766" cy="1072766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629827" y="4143960"/>
            <a:ext cx="2277688" cy="114816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Python </a:t>
            </a:r>
          </a:p>
          <a:p>
            <a:pPr algn="ctr"/>
            <a:r>
              <a:rPr lang="en-US" sz="3200" dirty="0" err="1" smtClean="0">
                <a:latin typeface="Gill Sans Light" charset="0"/>
                <a:ea typeface="Gill Sans Light" charset="0"/>
                <a:cs typeface="Gill Sans Light" charset="0"/>
              </a:rPr>
              <a:t>Mngt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. Client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2462822" y="3333654"/>
            <a:ext cx="2731803" cy="11851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Gill Sans Light" charset="0"/>
                <a:ea typeface="Gill Sans Light" charset="0"/>
                <a:cs typeface="Gill Sans Light" charset="0"/>
              </a:rPr>
              <a:t>Redis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/>
            </a:r>
            <a:b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Dist. Cache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25578" y="2540871"/>
            <a:ext cx="2980854" cy="275125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Gill Sans Light" charset="0"/>
                <a:ea typeface="Gill Sans Light" charset="0"/>
                <a:cs typeface="Gill Sans Light" charset="0"/>
              </a:rPr>
              <a:t>SFrame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+ Create</a:t>
            </a:r>
          </a:p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Model Training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189673"/>
            <a:ext cx="10972800" cy="1143000"/>
          </a:xfrm>
        </p:spPr>
        <p:txBody>
          <a:bodyPr/>
          <a:lstStyle/>
          <a:p>
            <a:r>
              <a:rPr lang="en-US" dirty="0" smtClean="0"/>
              <a:t>UC Berkeley </a:t>
            </a:r>
            <a:r>
              <a:rPr lang="en-US" dirty="0" err="1" smtClean="0"/>
              <a:t>Velox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4577" y="1479376"/>
            <a:ext cx="10972800" cy="5253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Cluster deployment based on BDAS: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BDAS: </a:t>
            </a:r>
            <a:r>
              <a:rPr lang="en-US" dirty="0" smtClean="0"/>
              <a:t>Berkeley Data Analytics 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83230" y="4143960"/>
            <a:ext cx="2367593" cy="11481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HDFS</a:t>
            </a:r>
          </a:p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Storage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6566998" y="3352144"/>
            <a:ext cx="2731805" cy="11481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Metrics</a:t>
            </a:r>
          </a:p>
          <a:p>
            <a:pPr algn="ctr"/>
            <a:r>
              <a:rPr lang="en-US" sz="3200" dirty="0" err="1" smtClean="0">
                <a:latin typeface="Gill Sans Light" charset="0"/>
                <a:ea typeface="Gill Sans Light" charset="0"/>
                <a:cs typeface="Gill Sans Light" charset="0"/>
              </a:rPr>
              <a:t>CloudWatch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3230" y="2540869"/>
            <a:ext cx="2331889" cy="62698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Worker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83230" y="3329685"/>
            <a:ext cx="2331889" cy="62698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Worker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9827" y="4143960"/>
            <a:ext cx="2277688" cy="114816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Gill Sans Light" charset="0"/>
                <a:ea typeface="Gill Sans Light" charset="0"/>
                <a:cs typeface="Gill Sans Light" charset="0"/>
              </a:rPr>
              <a:t>Config</a:t>
            </a:r>
            <a:endParaRPr lang="en-US" sz="32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Scripts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2462822" y="3333654"/>
            <a:ext cx="2731803" cy="11851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Tachyon</a:t>
            </a:r>
            <a:b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KV-Store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25578" y="2540871"/>
            <a:ext cx="2980854" cy="275125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Spark </a:t>
            </a:r>
            <a:r>
              <a:rPr lang="en-US" sz="3200" dirty="0" err="1" smtClean="0">
                <a:latin typeface="Gill Sans Light" charset="0"/>
                <a:ea typeface="Gill Sans Light" charset="0"/>
                <a:cs typeface="Gill Sans Light" charset="0"/>
              </a:rPr>
              <a:t>Mllib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+</a:t>
            </a:r>
          </a:p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Keystone-ML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4577" y="2560326"/>
            <a:ext cx="2277688" cy="14369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Client</a:t>
            </a:r>
          </a:p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Load Balancer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8822" y="2310938"/>
            <a:ext cx="1396538" cy="3258589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01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5980"/>
            <a:ext cx="117348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Essential Attributes of Intelligent Services</a:t>
            </a:r>
            <a:endParaRPr lang="en-US" sz="5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40092" y="2696803"/>
            <a:ext cx="3334238" cy="1692771"/>
            <a:chOff x="242599" y="3343629"/>
            <a:chExt cx="2500679" cy="1269579"/>
          </a:xfrm>
        </p:grpSpPr>
        <p:sp>
          <p:nvSpPr>
            <p:cNvPr id="12" name="TextBox 11"/>
            <p:cNvSpPr txBox="1"/>
            <p:nvPr/>
          </p:nvSpPr>
          <p:spPr>
            <a:xfrm>
              <a:off x="242599" y="3343629"/>
              <a:ext cx="2500679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Responsive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629" y="3989960"/>
              <a:ext cx="2113800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Intelligent applications</a:t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are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interactive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43072" y="2696806"/>
            <a:ext cx="3547765" cy="1692772"/>
            <a:chOff x="3094836" y="3343629"/>
            <a:chExt cx="2660825" cy="1269579"/>
          </a:xfrm>
        </p:grpSpPr>
        <p:sp>
          <p:nvSpPr>
            <p:cNvPr id="10" name="TextBox 9"/>
            <p:cNvSpPr txBox="1"/>
            <p:nvPr/>
          </p:nvSpPr>
          <p:spPr>
            <a:xfrm>
              <a:off x="3453800" y="3343629"/>
              <a:ext cx="195030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2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Adaptive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94836" y="3989960"/>
              <a:ext cx="2660825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ML models out-of-date the </a:t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moment learning is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done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14337" y="2696806"/>
            <a:ext cx="3627929" cy="1692772"/>
            <a:chOff x="6223283" y="3343629"/>
            <a:chExt cx="2720947" cy="1269579"/>
          </a:xfrm>
        </p:grpSpPr>
        <p:sp>
          <p:nvSpPr>
            <p:cNvPr id="8" name="TextBox 7"/>
            <p:cNvSpPr txBox="1"/>
            <p:nvPr/>
          </p:nvSpPr>
          <p:spPr>
            <a:xfrm>
              <a:off x="6223283" y="3343629"/>
              <a:ext cx="272094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3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Manageable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3096" y="3989960"/>
              <a:ext cx="256132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Many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models</a:t>
              </a: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/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created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by multiple people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2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8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accent2"/>
                </a:solidFill>
              </a:rPr>
              <a:t>Responsive</a:t>
            </a:r>
            <a:r>
              <a:rPr lang="en-US" dirty="0" smtClean="0"/>
              <a:t>: </a:t>
            </a:r>
            <a:r>
              <a:rPr lang="en-US" i="1" dirty="0" smtClean="0">
                <a:solidFill>
                  <a:srgbClr val="FF5500"/>
                </a:solidFill>
              </a:rPr>
              <a:t>Now </a:t>
            </a:r>
            <a:r>
              <a:rPr lang="en-US" i="1" dirty="0"/>
              <a:t>and</a:t>
            </a:r>
            <a:r>
              <a:rPr lang="en-US" i="1" dirty="0" smtClean="0">
                <a:solidFill>
                  <a:srgbClr val="FF5500"/>
                </a:solidFill>
              </a:rPr>
              <a:t> Always</a:t>
            </a:r>
            <a:endParaRPr lang="en-US" i="1" dirty="0">
              <a:solidFill>
                <a:srgbClr val="FF55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8448" y="1302041"/>
            <a:ext cx="10972800" cy="838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Compute predictions in &lt; 20ms</a:t>
            </a:r>
            <a:r>
              <a:rPr lang="en-US" dirty="0"/>
              <a:t> </a:t>
            </a:r>
            <a:r>
              <a:rPr lang="en-US" dirty="0" smtClean="0"/>
              <a:t>for 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48" y="5650915"/>
            <a:ext cx="962885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5D5555"/>
              </a:buClr>
            </a:pPr>
            <a:r>
              <a:rPr lang="en-US" sz="4267" dirty="0" smtClean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under </a:t>
            </a:r>
            <a:r>
              <a:rPr lang="en-US" sz="4267" dirty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heavy </a:t>
            </a:r>
            <a:r>
              <a:rPr lang="en-US" sz="4267" i="1" dirty="0">
                <a:solidFill>
                  <a:srgbClr val="FC5507"/>
                </a:solidFill>
                <a:latin typeface="Gill Sans Light" charset="0"/>
                <a:cs typeface="Gill Sans Light" charset="0"/>
              </a:rPr>
              <a:t>query </a:t>
            </a:r>
            <a:r>
              <a:rPr lang="en-US" sz="4267" i="1" dirty="0" smtClean="0">
                <a:solidFill>
                  <a:srgbClr val="FC5507"/>
                </a:solidFill>
                <a:latin typeface="Gill Sans Light" charset="0"/>
                <a:cs typeface="Gill Sans Light" charset="0"/>
              </a:rPr>
              <a:t>load </a:t>
            </a:r>
            <a:r>
              <a:rPr lang="en-US" sz="4267" dirty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with system </a:t>
            </a:r>
            <a:r>
              <a:rPr lang="en-US" sz="4267" i="1" dirty="0" smtClean="0">
                <a:solidFill>
                  <a:srgbClr val="FC5507"/>
                </a:solidFill>
                <a:latin typeface="Gill Sans Light" charset="0"/>
                <a:cs typeface="Gill Sans Light" charset="0"/>
              </a:rPr>
              <a:t>failures</a:t>
            </a:r>
            <a:r>
              <a:rPr lang="en-US" sz="4267" dirty="0" smtClean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.</a:t>
            </a:r>
            <a:endParaRPr lang="en-US" sz="4267" i="1" dirty="0">
              <a:solidFill>
                <a:srgbClr val="FC5507"/>
              </a:solidFill>
              <a:latin typeface="Gill Sans Light" charset="0"/>
              <a:cs typeface="Gill Sans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91086" y="2111155"/>
            <a:ext cx="2660217" cy="340464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310696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dirty="0">
                  <a:solidFill>
                    <a:schemeClr val="accent4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32" t="2251" r="50997" b="32470"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89" t="24836" r="-160" b="2082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32" t="2251" r="50997" b="32470"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89" t="24836" r="-160" b="2082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32" t="2251" r="50997" b="32470"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89" t="24836" r="-160" b="2082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32" t="2251" r="50997" b="32470"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89" t="24836" r="-160" b="2082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32" t="2251" r="50997" b="32470"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89" t="24836" r="-160" b="2082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32" t="2251" r="50997" b="32470"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89" t="24836" r="-160" b="2082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32" t="2251" r="50997" b="32470"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89" t="24836" r="-160" b="2082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32" t="2251" r="50997" b="32470"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89" t="24836" r="-160" b="2082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4686744" y="2111155"/>
            <a:ext cx="3566222" cy="3086941"/>
            <a:chOff x="3515058" y="1583366"/>
            <a:chExt cx="2674667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440779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dirty="0">
                  <a:solidFill>
                    <a:schemeClr val="accent4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15058" y="2385057"/>
              <a:ext cx="922542" cy="1461610"/>
              <a:chOff x="3493341" y="2233178"/>
              <a:chExt cx="922542" cy="1461610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318605" y="2407914"/>
                <a:ext cx="726545" cy="3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8706049" y="2111155"/>
            <a:ext cx="2538708" cy="2801246"/>
            <a:chOff x="6529537" y="1583366"/>
            <a:chExt cx="1904031" cy="2100934"/>
          </a:xfrm>
        </p:grpSpPr>
        <p:sp>
          <p:nvSpPr>
            <p:cNvPr id="125" name="TextBox 124"/>
            <p:cNvSpPr txBox="1"/>
            <p:nvPr/>
          </p:nvSpPr>
          <p:spPr>
            <a:xfrm>
              <a:off x="6772552" y="1583366"/>
              <a:ext cx="1495843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dirty="0">
                  <a:solidFill>
                    <a:schemeClr val="accent4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1904031" cy="13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SELECT * FROM</a:t>
              </a:r>
            </a:p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users JOIN items,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 err="1">
                  <a:latin typeface="Gill Sans Light" charset="0"/>
                  <a:ea typeface="Gill Sans Light" charset="0"/>
                  <a:cs typeface="Gill Sans Light" charset="0"/>
                </a:rPr>
                <a:t>click_logs</a:t>
              </a: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, pages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WHERE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56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15" y="522179"/>
            <a:ext cx="1131193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4"/>
                </a:solidFill>
              </a:rPr>
              <a:t>Common</a:t>
            </a:r>
            <a:r>
              <a:rPr lang="en-US" dirty="0" smtClean="0"/>
              <a:t> Solutions to Latency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02134" y="2525485"/>
            <a:ext cx="4520212" cy="3036648"/>
            <a:chOff x="601600" y="1894114"/>
            <a:chExt cx="3390159" cy="2277486"/>
          </a:xfrm>
        </p:grpSpPr>
        <p:sp>
          <p:nvSpPr>
            <p:cNvPr id="5" name="TextBox 4"/>
            <p:cNvSpPr txBox="1"/>
            <p:nvPr/>
          </p:nvSpPr>
          <p:spPr>
            <a:xfrm>
              <a:off x="1064133" y="1894114"/>
              <a:ext cx="2465098" cy="1054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Faster Online </a:t>
              </a:r>
              <a:b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Model Scoring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600" y="3363686"/>
              <a:ext cx="3390159" cy="807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  <a:t>“Execute </a:t>
              </a:r>
              <a:r>
                <a:rPr lang="en-US" sz="3200" i="1" dirty="0">
                  <a:latin typeface="Gill Sans Light" charset="0"/>
                  <a:ea typeface="Gill Sans Light" charset="0"/>
                  <a:cs typeface="Gill Sans Light" charset="0"/>
                </a:rPr>
                <a:t>Predict(query)</a:t>
              </a:r>
              <a: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  <a:t> </a:t>
              </a:r>
              <a:r>
                <a:rPr lang="en-US" sz="3200" dirty="0">
                  <a:solidFill>
                    <a:srgbClr val="7030A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in </a:t>
              </a:r>
            </a:p>
            <a:p>
              <a:pPr algn="ctr"/>
              <a:r>
                <a:rPr lang="en-US" sz="3200" dirty="0">
                  <a:solidFill>
                    <a:srgbClr val="7030A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real-time</a:t>
              </a:r>
              <a: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  <a:t> as queries arrive”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576042" y="2525486"/>
            <a:ext cx="4816062" cy="3529089"/>
            <a:chOff x="4932031" y="1894114"/>
            <a:chExt cx="3612047" cy="2646817"/>
          </a:xfrm>
        </p:grpSpPr>
        <p:sp>
          <p:nvSpPr>
            <p:cNvPr id="6" name="TextBox 5"/>
            <p:cNvSpPr txBox="1"/>
            <p:nvPr/>
          </p:nvSpPr>
          <p:spPr>
            <a:xfrm>
              <a:off x="5166467" y="1894114"/>
              <a:ext cx="3143168" cy="1054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Pre-Materialization</a:t>
              </a:r>
              <a:b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and Lookup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32031" y="3363686"/>
              <a:ext cx="3612047" cy="1177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  <a:t>“</a:t>
              </a:r>
              <a:r>
                <a:rPr lang="en-US" sz="3200" dirty="0">
                  <a:solidFill>
                    <a:srgbClr val="7030A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Pre-compute</a:t>
              </a:r>
              <a: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  <a:t> </a:t>
              </a:r>
              <a:r>
                <a:rPr lang="en-US" sz="3200" i="1" dirty="0">
                  <a:latin typeface="Gill Sans Light" charset="0"/>
                  <a:ea typeface="Gill Sans Light" charset="0"/>
                  <a:cs typeface="Gill Sans Light" charset="0"/>
                </a:rPr>
                <a:t>Predict(query)</a:t>
              </a:r>
              <a: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  <a:t> </a:t>
              </a:r>
              <a:b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  <a:t>for all queries and lookup </a:t>
              </a:r>
              <a:b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3200" dirty="0">
                  <a:latin typeface="Gill Sans Light" charset="0"/>
                  <a:ea typeface="Gill Sans Light" charset="0"/>
                  <a:cs typeface="Gill Sans Light" charset="0"/>
                </a:rPr>
                <a:t>answer at query time”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98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41" y="361411"/>
            <a:ext cx="11353908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Gill Sans Light" charset="0"/>
                <a:ea typeface="Gill Sans Light" charset="0"/>
                <a:cs typeface="Gill Sans Light" charset="0"/>
              </a:rPr>
              <a:t>Dato</a:t>
            </a:r>
            <a:r>
              <a:rPr lang="en-US" dirty="0" smtClean="0">
                <a:latin typeface="Gill Sans Light" charset="0"/>
                <a:ea typeface="Gill Sans Light" charset="0"/>
                <a:cs typeface="Gill Sans Light" charset="0"/>
              </a:rPr>
              <a:t> Predictive </a:t>
            </a:r>
            <a:r>
              <a:rPr lang="en-US" dirty="0" smtClean="0">
                <a:latin typeface="Gill Sans Light" charset="0"/>
                <a:ea typeface="Gill Sans Light" charset="0"/>
                <a:cs typeface="Gill Sans Light" charset="0"/>
              </a:rPr>
              <a:t>Services Does Both</a:t>
            </a:r>
            <a:endParaRPr lang="en-US" dirty="0">
              <a:solidFill>
                <a:srgbClr val="FF5500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449" y="1674244"/>
            <a:ext cx="10972800" cy="4850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Faster online model scoring:</a:t>
            </a:r>
          </a:p>
          <a:p>
            <a:r>
              <a:rPr lang="en-US" dirty="0" err="1" smtClean="0">
                <a:solidFill>
                  <a:srgbClr val="FF5500"/>
                </a:solidFill>
              </a:rPr>
              <a:t>SFrame</a:t>
            </a:r>
            <a:r>
              <a:rPr lang="en-US" dirty="0" smtClean="0">
                <a:solidFill>
                  <a:srgbClr val="FF5500"/>
                </a:solidFill>
              </a:rPr>
              <a:t> </a:t>
            </a:r>
            <a:r>
              <a:rPr lang="en-US" dirty="0"/>
              <a:t>n</a:t>
            </a:r>
            <a:r>
              <a:rPr lang="en-US" dirty="0" smtClean="0"/>
              <a:t>ative code, optimized data frame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Pre-Materialization </a:t>
            </a:r>
            <a:r>
              <a:rPr lang="en-US" dirty="0" smtClean="0"/>
              <a:t>and Lookup:</a:t>
            </a:r>
          </a:p>
          <a:p>
            <a:r>
              <a:rPr lang="en-US" dirty="0" err="1" smtClean="0"/>
              <a:t>redis</a:t>
            </a:r>
            <a:r>
              <a:rPr lang="en-US" dirty="0" smtClean="0"/>
              <a:t> distributed cache</a:t>
            </a:r>
            <a:endParaRPr lang="en-US" dirty="0" smtClean="0"/>
          </a:p>
          <a:p>
            <a:r>
              <a:rPr lang="en-US" dirty="0" smtClean="0"/>
              <a:t>automatic </a:t>
            </a:r>
            <a:r>
              <a:rPr lang="en-US" dirty="0" smtClean="0"/>
              <a:t>cache warming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8079970" y="4099306"/>
            <a:ext cx="3717533" cy="23549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i="1" dirty="0" smtClean="0"/>
              <a:t>Caching </a:t>
            </a:r>
          </a:p>
          <a:p>
            <a:pPr algn="ctr"/>
            <a:r>
              <a:rPr lang="en-US" sz="3200" dirty="0" smtClean="0"/>
              <a:t>is</a:t>
            </a:r>
          </a:p>
          <a:p>
            <a:pPr algn="ctr"/>
            <a:r>
              <a:rPr lang="en-US" sz="3200" i="1" dirty="0" smtClean="0"/>
              <a:t>Smart</a:t>
            </a:r>
            <a:r>
              <a:rPr lang="en-US" sz="3200" dirty="0" smtClean="0"/>
              <a:t> Materialization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6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8" y="2739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Distributed</a:t>
            </a:r>
            <a:r>
              <a:rPr lang="en-US" dirty="0"/>
              <a:t> shared caching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29" r="13412"/>
          <a:stretch/>
        </p:blipFill>
        <p:spPr>
          <a:xfrm>
            <a:off x="1424539" y="3572720"/>
            <a:ext cx="1578235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29" r="13412"/>
          <a:stretch/>
        </p:blipFill>
        <p:spPr>
          <a:xfrm>
            <a:off x="3392892" y="3572720"/>
            <a:ext cx="1578235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29" r="13412"/>
          <a:stretch/>
        </p:blipFill>
        <p:spPr>
          <a:xfrm>
            <a:off x="5361245" y="3572720"/>
            <a:ext cx="1578235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29" r="13412"/>
          <a:stretch/>
        </p:blipFill>
        <p:spPr>
          <a:xfrm>
            <a:off x="9297953" y="3572720"/>
            <a:ext cx="1578235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29" r="13412"/>
          <a:stretch/>
        </p:blipFill>
        <p:spPr>
          <a:xfrm>
            <a:off x="7329599" y="3572720"/>
            <a:ext cx="1578235" cy="1219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640114" y="5670861"/>
            <a:ext cx="8694057" cy="102860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Distributed Shared Cache </a:t>
            </a:r>
            <a:r>
              <a:rPr lang="en-US" sz="3200" i="1" dirty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3200" i="1" dirty="0" err="1">
                <a:latin typeface="Gill Sans Light" charset="0"/>
                <a:ea typeface="Gill Sans Light" charset="0"/>
                <a:cs typeface="Gill Sans Light" charset="0"/>
              </a:rPr>
              <a:t>Redis</a:t>
            </a:r>
            <a:r>
              <a:rPr lang="en-US" sz="3200" i="1" dirty="0">
                <a:latin typeface="Gill Sans Light" charset="0"/>
                <a:ea typeface="Gill Sans Light" charset="0"/>
                <a:cs typeface="Gill Sans Light" charset="0"/>
              </a:rPr>
              <a:t>)</a:t>
            </a:r>
          </a:p>
        </p:txBody>
      </p:sp>
      <p:cxnSp>
        <p:nvCxnSpPr>
          <p:cNvPr id="24" name="Straight Arrow Connector 23"/>
          <p:cNvCxnSpPr>
            <a:stCxn id="14" idx="2"/>
          </p:cNvCxnSpPr>
          <p:nvPr/>
        </p:nvCxnSpPr>
        <p:spPr>
          <a:xfrm>
            <a:off x="2213656" y="4791921"/>
            <a:ext cx="0" cy="87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89493" y="4791921"/>
            <a:ext cx="0" cy="87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101863" y="4791919"/>
            <a:ext cx="0" cy="87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118716" y="4791918"/>
            <a:ext cx="0" cy="87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0094555" y="4791917"/>
            <a:ext cx="0" cy="87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2161" y="1675825"/>
            <a:ext cx="5606984" cy="1323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Gill Sans Light" charset="0"/>
                <a:ea typeface="Gill Sans Light" charset="0"/>
                <a:cs typeface="Gill Sans Light" charset="0"/>
              </a:rPr>
              <a:t>Cache:</a:t>
            </a:r>
          </a:p>
          <a:p>
            <a:r>
              <a:rPr lang="en-US" sz="2667" dirty="0">
                <a:latin typeface="Gill Sans Light" charset="0"/>
                <a:ea typeface="Gill Sans Light" charset="0"/>
                <a:cs typeface="Gill Sans Light" charset="0"/>
              </a:rPr>
              <a:t>	Model query results </a:t>
            </a:r>
          </a:p>
          <a:p>
            <a:r>
              <a:rPr lang="en-US" sz="2667" dirty="0">
                <a:latin typeface="Gill Sans Light" charset="0"/>
                <a:ea typeface="Gill Sans Light" charset="0"/>
                <a:cs typeface="Gill Sans Light" charset="0"/>
              </a:rPr>
              <a:t>	Common features </a:t>
            </a:r>
            <a:r>
              <a:rPr lang="en-US" sz="2133" dirty="0">
                <a:latin typeface="Gill Sans Light" charset="0"/>
                <a:ea typeface="Gill Sans Light" charset="0"/>
                <a:cs typeface="Gill Sans Light" charset="0"/>
              </a:rPr>
              <a:t>(e.g., product info)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33997" y="1675826"/>
            <a:ext cx="4934150" cy="1354218"/>
            <a:chOff x="5149870" y="1256869"/>
            <a:chExt cx="3700613" cy="1015663"/>
          </a:xfrm>
        </p:grpSpPr>
        <p:sp>
          <p:nvSpPr>
            <p:cNvPr id="4" name="Right Brace 3"/>
            <p:cNvSpPr/>
            <p:nvPr/>
          </p:nvSpPr>
          <p:spPr>
            <a:xfrm>
              <a:off x="5149870" y="1256869"/>
              <a:ext cx="389624" cy="101566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498363" y="1256869"/>
              <a:ext cx="3352120" cy="9309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20000"/>
                </a:spcBef>
                <a:buClr>
                  <a:srgbClr val="5D5555"/>
                </a:buClr>
              </a:pPr>
              <a:r>
                <a:rPr lang="en-US" sz="3733" dirty="0">
                  <a:solidFill>
                    <a:srgbClr val="2B2728"/>
                  </a:solidFill>
                  <a:latin typeface="Gill Sans Light" charset="0"/>
                  <a:cs typeface="Gill Sans Light" charset="0"/>
                </a:rPr>
                <a:t>Scale-out improves </a:t>
              </a:r>
              <a:br>
                <a:rPr lang="en-US" sz="3733" dirty="0">
                  <a:solidFill>
                    <a:srgbClr val="2B2728"/>
                  </a:solidFill>
                  <a:latin typeface="Gill Sans Light" charset="0"/>
                  <a:cs typeface="Gill Sans Light" charset="0"/>
                </a:rPr>
              </a:br>
              <a:r>
                <a:rPr lang="en-US" sz="3733" dirty="0">
                  <a:solidFill>
                    <a:schemeClr val="accent1"/>
                  </a:solidFill>
                  <a:latin typeface="Gill Sans Light" charset="0"/>
                  <a:cs typeface="Gill Sans Light" charset="0"/>
                </a:rPr>
                <a:t>throughput </a:t>
              </a:r>
              <a:r>
                <a:rPr lang="en-US" sz="3733" dirty="0">
                  <a:solidFill>
                    <a:srgbClr val="2B2728"/>
                  </a:solidFill>
                  <a:latin typeface="Gill Sans Light" charset="0"/>
                  <a:cs typeface="Gill Sans Light" charset="0"/>
                </a:rPr>
                <a:t>and </a:t>
              </a:r>
              <a:r>
                <a:rPr lang="en-US" sz="3733" i="1" dirty="0">
                  <a:solidFill>
                    <a:srgbClr val="B0007E"/>
                  </a:solidFill>
                  <a:latin typeface="Gill Sans Light" charset="0"/>
                  <a:cs typeface="Gill Sans Light" charset="0"/>
                </a:rPr>
                <a:t>latency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02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611967" y="4396477"/>
            <a:ext cx="4145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i="1" dirty="0">
                <a:latin typeface="Times"/>
                <a:cs typeface="Times"/>
              </a:rPr>
              <a:t>f </a:t>
            </a:r>
            <a:r>
              <a:rPr lang="en-US" sz="4800" dirty="0">
                <a:latin typeface="Gill Sans Light"/>
                <a:cs typeface="Gill Sans Light"/>
              </a:rPr>
              <a:t>(user, item</a:t>
            </a:r>
            <a:r>
              <a:rPr lang="en-US" sz="4800" dirty="0" smtClean="0">
                <a:latin typeface="Gill Sans Light"/>
                <a:cs typeface="Gill Sans Light"/>
              </a:rPr>
              <a:t>) </a:t>
            </a:r>
            <a:r>
              <a:rPr lang="en-US" sz="4800" dirty="0" smtClean="0">
                <a:latin typeface="Gill Sans Light"/>
                <a:cs typeface="Gill Sans Light"/>
                <a:sym typeface="Wingdings"/>
              </a:rPr>
              <a:t> </a:t>
            </a:r>
          </a:p>
          <a:p>
            <a:pPr algn="ctr"/>
            <a:r>
              <a:rPr lang="en-US" sz="4800" dirty="0" smtClean="0">
                <a:latin typeface="Gill Sans Light"/>
                <a:cs typeface="Gill Sans Light"/>
                <a:sym typeface="Wingdings"/>
              </a:rPr>
              <a:t>Pred. Rating</a:t>
            </a:r>
            <a:endParaRPr lang="en-US" sz="4800" dirty="0">
              <a:latin typeface="Gill Sans Light"/>
              <a:cs typeface="Gill Sans Ligh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143001" y="1843806"/>
            <a:ext cx="9905999" cy="2055699"/>
            <a:chOff x="1143001" y="1843806"/>
            <a:chExt cx="9905999" cy="205569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647163" y="1843806"/>
              <a:ext cx="23593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i="1" dirty="0">
                  <a:solidFill>
                    <a:schemeClr val="accent4"/>
                  </a:solidFill>
                  <a:latin typeface="Gill Sans Light"/>
                  <a:cs typeface="Gill Sans Light"/>
                </a:rPr>
                <a:t>Training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32289"/>
              </p:ext>
            </p:extLst>
          </p:nvPr>
        </p:nvGraphicFramePr>
        <p:xfrm>
          <a:off x="628869" y="4266907"/>
          <a:ext cx="3470166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6722"/>
                <a:gridCol w="1156722"/>
                <a:gridCol w="11567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2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Caching == </a:t>
            </a:r>
            <a:r>
              <a:rPr lang="en-US" i="1" dirty="0" smtClean="0"/>
              <a:t>Smart</a:t>
            </a:r>
            <a:r>
              <a:rPr lang="en-US" dirty="0" smtClean="0"/>
              <a:t> Materialization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8448" y="1665179"/>
            <a:ext cx="10378520" cy="4569853"/>
            <a:chOff x="493836" y="1248884"/>
            <a:chExt cx="7783890" cy="342739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93836" y="4523874"/>
              <a:ext cx="77838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 flipV="1">
              <a:off x="721895" y="1248884"/>
              <a:ext cx="4552" cy="34273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10"/>
          <p:cNvSpPr/>
          <p:nvPr/>
        </p:nvSpPr>
        <p:spPr>
          <a:xfrm>
            <a:off x="983918" y="1860884"/>
            <a:ext cx="9668041" cy="4106779"/>
          </a:xfrm>
          <a:custGeom>
            <a:avLst/>
            <a:gdLst>
              <a:gd name="connsiteX0" fmla="*/ 0 w 7186863"/>
              <a:gd name="connsiteY0" fmla="*/ 0 h 3080084"/>
              <a:gd name="connsiteX1" fmla="*/ 320842 w 7186863"/>
              <a:gd name="connsiteY1" fmla="*/ 1379621 h 3080084"/>
              <a:gd name="connsiteX2" fmla="*/ 1026694 w 7186863"/>
              <a:gd name="connsiteY2" fmla="*/ 2646948 h 3080084"/>
              <a:gd name="connsiteX3" fmla="*/ 3176337 w 7186863"/>
              <a:gd name="connsiteY3" fmla="*/ 2983832 h 3080084"/>
              <a:gd name="connsiteX4" fmla="*/ 7186863 w 7186863"/>
              <a:gd name="connsiteY4" fmla="*/ 3080084 h 3080084"/>
              <a:gd name="connsiteX0" fmla="*/ 0 w 7251031"/>
              <a:gd name="connsiteY0" fmla="*/ 0 h 3080084"/>
              <a:gd name="connsiteX1" fmla="*/ 385010 w 7251031"/>
              <a:gd name="connsiteY1" fmla="*/ 1379621 h 3080084"/>
              <a:gd name="connsiteX2" fmla="*/ 1090862 w 7251031"/>
              <a:gd name="connsiteY2" fmla="*/ 2646948 h 3080084"/>
              <a:gd name="connsiteX3" fmla="*/ 3240505 w 7251031"/>
              <a:gd name="connsiteY3" fmla="*/ 2983832 h 3080084"/>
              <a:gd name="connsiteX4" fmla="*/ 7251031 w 7251031"/>
              <a:gd name="connsiteY4" fmla="*/ 3080084 h 308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1031" h="3080084">
                <a:moveTo>
                  <a:pt x="0" y="0"/>
                </a:moveTo>
                <a:cubicBezTo>
                  <a:pt x="74863" y="469231"/>
                  <a:pt x="203200" y="938463"/>
                  <a:pt x="385010" y="1379621"/>
                </a:cubicBezTo>
                <a:cubicBezTo>
                  <a:pt x="566820" y="1820779"/>
                  <a:pt x="614946" y="2379580"/>
                  <a:pt x="1090862" y="2646948"/>
                </a:cubicBezTo>
                <a:cubicBezTo>
                  <a:pt x="1566778" y="2914317"/>
                  <a:pt x="2213810" y="2911643"/>
                  <a:pt x="3240505" y="2983832"/>
                </a:cubicBezTo>
                <a:cubicBezTo>
                  <a:pt x="4267200" y="3056021"/>
                  <a:pt x="7251031" y="3080084"/>
                  <a:pt x="7251031" y="308008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4369522" y="6138781"/>
            <a:ext cx="3550653" cy="6229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Unique Queries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-1217501" y="3537021"/>
            <a:ext cx="3550653" cy="6229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Query Frequency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86069" y="3973660"/>
            <a:ext cx="6385495" cy="838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smtClean="0"/>
              <a:t>Cache Warming: </a:t>
            </a:r>
            <a:r>
              <a:rPr lang="en-US" sz="2800" dirty="0" smtClean="0"/>
              <a:t>Pre-materialize model for common queries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5069305" y="2662082"/>
            <a:ext cx="5668211" cy="838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/>
              <a:t>Example: </a:t>
            </a:r>
            <a:r>
              <a:rPr lang="en-US" sz="2400" dirty="0"/>
              <a:t>top 10% of all unique queries cover 90% of all queries performed.</a:t>
            </a:r>
          </a:p>
        </p:txBody>
      </p:sp>
      <p:sp>
        <p:nvSpPr>
          <p:cNvPr id="17" name="Freeform 16"/>
          <p:cNvSpPr/>
          <p:nvPr/>
        </p:nvSpPr>
        <p:spPr>
          <a:xfrm>
            <a:off x="941136" y="1892970"/>
            <a:ext cx="4342064" cy="4156441"/>
          </a:xfrm>
          <a:custGeom>
            <a:avLst/>
            <a:gdLst>
              <a:gd name="connsiteX0" fmla="*/ 0 w 7186863"/>
              <a:gd name="connsiteY0" fmla="*/ 0 h 3080084"/>
              <a:gd name="connsiteX1" fmla="*/ 320842 w 7186863"/>
              <a:gd name="connsiteY1" fmla="*/ 1379621 h 3080084"/>
              <a:gd name="connsiteX2" fmla="*/ 1026694 w 7186863"/>
              <a:gd name="connsiteY2" fmla="*/ 2646948 h 3080084"/>
              <a:gd name="connsiteX3" fmla="*/ 3176337 w 7186863"/>
              <a:gd name="connsiteY3" fmla="*/ 2983832 h 3080084"/>
              <a:gd name="connsiteX4" fmla="*/ 7186863 w 7186863"/>
              <a:gd name="connsiteY4" fmla="*/ 3080084 h 3080084"/>
              <a:gd name="connsiteX0" fmla="*/ 80211 w 3269378"/>
              <a:gd name="connsiteY0" fmla="*/ 0 h 3112168"/>
              <a:gd name="connsiteX1" fmla="*/ 401053 w 3269378"/>
              <a:gd name="connsiteY1" fmla="*/ 1379621 h 3112168"/>
              <a:gd name="connsiteX2" fmla="*/ 1106905 w 3269378"/>
              <a:gd name="connsiteY2" fmla="*/ 2646948 h 3112168"/>
              <a:gd name="connsiteX3" fmla="*/ 3256548 w 3269378"/>
              <a:gd name="connsiteY3" fmla="*/ 2983832 h 3112168"/>
              <a:gd name="connsiteX4" fmla="*/ 0 w 3269378"/>
              <a:gd name="connsiteY4" fmla="*/ 3112168 h 3112168"/>
              <a:gd name="connsiteX0" fmla="*/ 80211 w 3269378"/>
              <a:gd name="connsiteY0" fmla="*/ 0 h 3112168"/>
              <a:gd name="connsiteX1" fmla="*/ 401053 w 3269378"/>
              <a:gd name="connsiteY1" fmla="*/ 1379621 h 3112168"/>
              <a:gd name="connsiteX2" fmla="*/ 1106905 w 3269378"/>
              <a:gd name="connsiteY2" fmla="*/ 2646948 h 3112168"/>
              <a:gd name="connsiteX3" fmla="*/ 3256548 w 3269378"/>
              <a:gd name="connsiteY3" fmla="*/ 2983832 h 3112168"/>
              <a:gd name="connsiteX4" fmla="*/ 0 w 3269378"/>
              <a:gd name="connsiteY4" fmla="*/ 3112168 h 3112168"/>
              <a:gd name="connsiteX0" fmla="*/ 80211 w 3517294"/>
              <a:gd name="connsiteY0" fmla="*/ 0 h 3113661"/>
              <a:gd name="connsiteX1" fmla="*/ 401053 w 3517294"/>
              <a:gd name="connsiteY1" fmla="*/ 1379621 h 3113661"/>
              <a:gd name="connsiteX2" fmla="*/ 1106905 w 3517294"/>
              <a:gd name="connsiteY2" fmla="*/ 2646948 h 3113661"/>
              <a:gd name="connsiteX3" fmla="*/ 3256548 w 3517294"/>
              <a:gd name="connsiteY3" fmla="*/ 2983832 h 3113661"/>
              <a:gd name="connsiteX4" fmla="*/ 3240506 w 3517294"/>
              <a:gd name="connsiteY4" fmla="*/ 3104147 h 3113661"/>
              <a:gd name="connsiteX5" fmla="*/ 0 w 3517294"/>
              <a:gd name="connsiteY5" fmla="*/ 3112168 h 3113661"/>
              <a:gd name="connsiteX0" fmla="*/ 80211 w 3517294"/>
              <a:gd name="connsiteY0" fmla="*/ 0 h 3113661"/>
              <a:gd name="connsiteX1" fmla="*/ 401053 w 3517294"/>
              <a:gd name="connsiteY1" fmla="*/ 1379621 h 3113661"/>
              <a:gd name="connsiteX2" fmla="*/ 1106905 w 3517294"/>
              <a:gd name="connsiteY2" fmla="*/ 2646948 h 3113661"/>
              <a:gd name="connsiteX3" fmla="*/ 3256548 w 3517294"/>
              <a:gd name="connsiteY3" fmla="*/ 2983832 h 3113661"/>
              <a:gd name="connsiteX4" fmla="*/ 3240506 w 3517294"/>
              <a:gd name="connsiteY4" fmla="*/ 3104147 h 3113661"/>
              <a:gd name="connsiteX5" fmla="*/ 0 w 3517294"/>
              <a:gd name="connsiteY5" fmla="*/ 3112168 h 3113661"/>
              <a:gd name="connsiteX0" fmla="*/ 80211 w 3517294"/>
              <a:gd name="connsiteY0" fmla="*/ 0 h 3113661"/>
              <a:gd name="connsiteX1" fmla="*/ 401053 w 3517294"/>
              <a:gd name="connsiteY1" fmla="*/ 1379621 h 3113661"/>
              <a:gd name="connsiteX2" fmla="*/ 1106905 w 3517294"/>
              <a:gd name="connsiteY2" fmla="*/ 2646948 h 3113661"/>
              <a:gd name="connsiteX3" fmla="*/ 3256548 w 3517294"/>
              <a:gd name="connsiteY3" fmla="*/ 2983832 h 3113661"/>
              <a:gd name="connsiteX4" fmla="*/ 3240506 w 3517294"/>
              <a:gd name="connsiteY4" fmla="*/ 3104147 h 3113661"/>
              <a:gd name="connsiteX5" fmla="*/ 0 w 3517294"/>
              <a:gd name="connsiteY5" fmla="*/ 3112168 h 3113661"/>
              <a:gd name="connsiteX0" fmla="*/ 80211 w 3517294"/>
              <a:gd name="connsiteY0" fmla="*/ 0 h 3113661"/>
              <a:gd name="connsiteX1" fmla="*/ 401053 w 3517294"/>
              <a:gd name="connsiteY1" fmla="*/ 1379621 h 3113661"/>
              <a:gd name="connsiteX2" fmla="*/ 1106905 w 3517294"/>
              <a:gd name="connsiteY2" fmla="*/ 2646948 h 3113661"/>
              <a:gd name="connsiteX3" fmla="*/ 3256548 w 3517294"/>
              <a:gd name="connsiteY3" fmla="*/ 2983832 h 3113661"/>
              <a:gd name="connsiteX4" fmla="*/ 3240506 w 3517294"/>
              <a:gd name="connsiteY4" fmla="*/ 3104147 h 3113661"/>
              <a:gd name="connsiteX5" fmla="*/ 0 w 3517294"/>
              <a:gd name="connsiteY5" fmla="*/ 3112168 h 3113661"/>
              <a:gd name="connsiteX0" fmla="*/ 80211 w 3517294"/>
              <a:gd name="connsiteY0" fmla="*/ 0 h 3113661"/>
              <a:gd name="connsiteX1" fmla="*/ 401053 w 3517294"/>
              <a:gd name="connsiteY1" fmla="*/ 1379621 h 3113661"/>
              <a:gd name="connsiteX2" fmla="*/ 1106905 w 3517294"/>
              <a:gd name="connsiteY2" fmla="*/ 2646948 h 3113661"/>
              <a:gd name="connsiteX3" fmla="*/ 3256548 w 3517294"/>
              <a:gd name="connsiteY3" fmla="*/ 2983832 h 3113661"/>
              <a:gd name="connsiteX4" fmla="*/ 3240506 w 3517294"/>
              <a:gd name="connsiteY4" fmla="*/ 3104147 h 3113661"/>
              <a:gd name="connsiteX5" fmla="*/ 0 w 3517294"/>
              <a:gd name="connsiteY5" fmla="*/ 3112168 h 3113661"/>
              <a:gd name="connsiteX0" fmla="*/ 80211 w 3311250"/>
              <a:gd name="connsiteY0" fmla="*/ 0 h 3345480"/>
              <a:gd name="connsiteX1" fmla="*/ 401053 w 3311250"/>
              <a:gd name="connsiteY1" fmla="*/ 1379621 h 3345480"/>
              <a:gd name="connsiteX2" fmla="*/ 1106905 w 3311250"/>
              <a:gd name="connsiteY2" fmla="*/ 2646948 h 3345480"/>
              <a:gd name="connsiteX3" fmla="*/ 3256548 w 3311250"/>
              <a:gd name="connsiteY3" fmla="*/ 2983832 h 3345480"/>
              <a:gd name="connsiteX4" fmla="*/ 3240506 w 3311250"/>
              <a:gd name="connsiteY4" fmla="*/ 3104147 h 3345480"/>
              <a:gd name="connsiteX5" fmla="*/ 0 w 3311250"/>
              <a:gd name="connsiteY5" fmla="*/ 3112168 h 3345480"/>
              <a:gd name="connsiteX0" fmla="*/ 80211 w 3311250"/>
              <a:gd name="connsiteY0" fmla="*/ 0 h 3345480"/>
              <a:gd name="connsiteX1" fmla="*/ 401053 w 3311250"/>
              <a:gd name="connsiteY1" fmla="*/ 1379621 h 3345480"/>
              <a:gd name="connsiteX2" fmla="*/ 1106905 w 3311250"/>
              <a:gd name="connsiteY2" fmla="*/ 2646948 h 3345480"/>
              <a:gd name="connsiteX3" fmla="*/ 3256548 w 3311250"/>
              <a:gd name="connsiteY3" fmla="*/ 2983832 h 3345480"/>
              <a:gd name="connsiteX4" fmla="*/ 3240506 w 3311250"/>
              <a:gd name="connsiteY4" fmla="*/ 3104147 h 3345480"/>
              <a:gd name="connsiteX5" fmla="*/ 0 w 3311250"/>
              <a:gd name="connsiteY5" fmla="*/ 3112168 h 3345480"/>
              <a:gd name="connsiteX0" fmla="*/ 80211 w 3311250"/>
              <a:gd name="connsiteY0" fmla="*/ 0 h 3345480"/>
              <a:gd name="connsiteX1" fmla="*/ 401053 w 3311250"/>
              <a:gd name="connsiteY1" fmla="*/ 1379621 h 3345480"/>
              <a:gd name="connsiteX2" fmla="*/ 1106905 w 3311250"/>
              <a:gd name="connsiteY2" fmla="*/ 2646948 h 3345480"/>
              <a:gd name="connsiteX3" fmla="*/ 3256548 w 3311250"/>
              <a:gd name="connsiteY3" fmla="*/ 2983832 h 3345480"/>
              <a:gd name="connsiteX4" fmla="*/ 3240506 w 3311250"/>
              <a:gd name="connsiteY4" fmla="*/ 3104147 h 3345480"/>
              <a:gd name="connsiteX5" fmla="*/ 0 w 3311250"/>
              <a:gd name="connsiteY5" fmla="*/ 3112168 h 3345480"/>
              <a:gd name="connsiteX0" fmla="*/ 80211 w 3311250"/>
              <a:gd name="connsiteY0" fmla="*/ 0 h 3345480"/>
              <a:gd name="connsiteX1" fmla="*/ 401053 w 3311250"/>
              <a:gd name="connsiteY1" fmla="*/ 1379621 h 3345480"/>
              <a:gd name="connsiteX2" fmla="*/ 1106905 w 3311250"/>
              <a:gd name="connsiteY2" fmla="*/ 2646948 h 3345480"/>
              <a:gd name="connsiteX3" fmla="*/ 3256548 w 3311250"/>
              <a:gd name="connsiteY3" fmla="*/ 2983832 h 3345480"/>
              <a:gd name="connsiteX4" fmla="*/ 3240506 w 3311250"/>
              <a:gd name="connsiteY4" fmla="*/ 3104147 h 3345480"/>
              <a:gd name="connsiteX5" fmla="*/ 0 w 3311250"/>
              <a:gd name="connsiteY5" fmla="*/ 3112168 h 3345480"/>
              <a:gd name="connsiteX6" fmla="*/ 80211 w 3311250"/>
              <a:gd name="connsiteY6" fmla="*/ 0 h 3345480"/>
              <a:gd name="connsiteX0" fmla="*/ 80211 w 3256551"/>
              <a:gd name="connsiteY0" fmla="*/ 0 h 3345480"/>
              <a:gd name="connsiteX1" fmla="*/ 401053 w 3256551"/>
              <a:gd name="connsiteY1" fmla="*/ 1379621 h 3345480"/>
              <a:gd name="connsiteX2" fmla="*/ 1106905 w 3256551"/>
              <a:gd name="connsiteY2" fmla="*/ 2646948 h 3345480"/>
              <a:gd name="connsiteX3" fmla="*/ 3256548 w 3256551"/>
              <a:gd name="connsiteY3" fmla="*/ 2983832 h 3345480"/>
              <a:gd name="connsiteX4" fmla="*/ 3240506 w 3256551"/>
              <a:gd name="connsiteY4" fmla="*/ 3104147 h 3345480"/>
              <a:gd name="connsiteX5" fmla="*/ 0 w 3256551"/>
              <a:gd name="connsiteY5" fmla="*/ 3112168 h 3345480"/>
              <a:gd name="connsiteX6" fmla="*/ 80211 w 3256551"/>
              <a:gd name="connsiteY6" fmla="*/ 0 h 3345480"/>
              <a:gd name="connsiteX0" fmla="*/ 80211 w 3289837"/>
              <a:gd name="connsiteY0" fmla="*/ 0 h 3345480"/>
              <a:gd name="connsiteX1" fmla="*/ 401053 w 3289837"/>
              <a:gd name="connsiteY1" fmla="*/ 1379621 h 3345480"/>
              <a:gd name="connsiteX2" fmla="*/ 1106905 w 3289837"/>
              <a:gd name="connsiteY2" fmla="*/ 2646948 h 3345480"/>
              <a:gd name="connsiteX3" fmla="*/ 3256548 w 3289837"/>
              <a:gd name="connsiteY3" fmla="*/ 2983832 h 3345480"/>
              <a:gd name="connsiteX4" fmla="*/ 3240506 w 3289837"/>
              <a:gd name="connsiteY4" fmla="*/ 3104147 h 3345480"/>
              <a:gd name="connsiteX5" fmla="*/ 0 w 3289837"/>
              <a:gd name="connsiteY5" fmla="*/ 3112168 h 3345480"/>
              <a:gd name="connsiteX6" fmla="*/ 80211 w 3289837"/>
              <a:gd name="connsiteY6" fmla="*/ 0 h 3345480"/>
              <a:gd name="connsiteX0" fmla="*/ 80211 w 3289837"/>
              <a:gd name="connsiteY0" fmla="*/ 0 h 3345480"/>
              <a:gd name="connsiteX1" fmla="*/ 401053 w 3289837"/>
              <a:gd name="connsiteY1" fmla="*/ 1379621 h 3345480"/>
              <a:gd name="connsiteX2" fmla="*/ 1106905 w 3289837"/>
              <a:gd name="connsiteY2" fmla="*/ 2646948 h 3345480"/>
              <a:gd name="connsiteX3" fmla="*/ 3256548 w 3289837"/>
              <a:gd name="connsiteY3" fmla="*/ 2983832 h 3345480"/>
              <a:gd name="connsiteX4" fmla="*/ 3240506 w 3289837"/>
              <a:gd name="connsiteY4" fmla="*/ 3104147 h 3345480"/>
              <a:gd name="connsiteX5" fmla="*/ 0 w 3289837"/>
              <a:gd name="connsiteY5" fmla="*/ 3112168 h 3345480"/>
              <a:gd name="connsiteX6" fmla="*/ 80211 w 3289837"/>
              <a:gd name="connsiteY6" fmla="*/ 0 h 3345480"/>
              <a:gd name="connsiteX0" fmla="*/ 80211 w 3289837"/>
              <a:gd name="connsiteY0" fmla="*/ 0 h 3345480"/>
              <a:gd name="connsiteX1" fmla="*/ 401053 w 3289837"/>
              <a:gd name="connsiteY1" fmla="*/ 1379621 h 3345480"/>
              <a:gd name="connsiteX2" fmla="*/ 1106905 w 3289837"/>
              <a:gd name="connsiteY2" fmla="*/ 2646948 h 3345480"/>
              <a:gd name="connsiteX3" fmla="*/ 3256548 w 3289837"/>
              <a:gd name="connsiteY3" fmla="*/ 2983832 h 3345480"/>
              <a:gd name="connsiteX4" fmla="*/ 3240506 w 3289837"/>
              <a:gd name="connsiteY4" fmla="*/ 3104147 h 3345480"/>
              <a:gd name="connsiteX5" fmla="*/ 0 w 3289837"/>
              <a:gd name="connsiteY5" fmla="*/ 3112168 h 3345480"/>
              <a:gd name="connsiteX6" fmla="*/ 80211 w 3289837"/>
              <a:gd name="connsiteY6" fmla="*/ 0 h 3345480"/>
              <a:gd name="connsiteX0" fmla="*/ 80211 w 3289837"/>
              <a:gd name="connsiteY0" fmla="*/ 0 h 3345480"/>
              <a:gd name="connsiteX1" fmla="*/ 401053 w 3289837"/>
              <a:gd name="connsiteY1" fmla="*/ 1379621 h 3345480"/>
              <a:gd name="connsiteX2" fmla="*/ 1106905 w 3289837"/>
              <a:gd name="connsiteY2" fmla="*/ 2646948 h 3345480"/>
              <a:gd name="connsiteX3" fmla="*/ 3256548 w 3289837"/>
              <a:gd name="connsiteY3" fmla="*/ 2983832 h 3345480"/>
              <a:gd name="connsiteX4" fmla="*/ 3240506 w 3289837"/>
              <a:gd name="connsiteY4" fmla="*/ 3104147 h 3345480"/>
              <a:gd name="connsiteX5" fmla="*/ 0 w 3289837"/>
              <a:gd name="connsiteY5" fmla="*/ 3112168 h 3345480"/>
              <a:gd name="connsiteX6" fmla="*/ 80211 w 3289837"/>
              <a:gd name="connsiteY6" fmla="*/ 0 h 3345480"/>
              <a:gd name="connsiteX0" fmla="*/ 80211 w 3256548"/>
              <a:gd name="connsiteY0" fmla="*/ 0 h 3345480"/>
              <a:gd name="connsiteX1" fmla="*/ 401053 w 3256548"/>
              <a:gd name="connsiteY1" fmla="*/ 1379621 h 3345480"/>
              <a:gd name="connsiteX2" fmla="*/ 1106905 w 3256548"/>
              <a:gd name="connsiteY2" fmla="*/ 2646948 h 3345480"/>
              <a:gd name="connsiteX3" fmla="*/ 3256548 w 3256548"/>
              <a:gd name="connsiteY3" fmla="*/ 2983832 h 3345480"/>
              <a:gd name="connsiteX4" fmla="*/ 3240506 w 3256548"/>
              <a:gd name="connsiteY4" fmla="*/ 3104147 h 3345480"/>
              <a:gd name="connsiteX5" fmla="*/ 0 w 3256548"/>
              <a:gd name="connsiteY5" fmla="*/ 3112168 h 3345480"/>
              <a:gd name="connsiteX6" fmla="*/ 80211 w 3256548"/>
              <a:gd name="connsiteY6" fmla="*/ 0 h 3345480"/>
              <a:gd name="connsiteX0" fmla="*/ 80211 w 3256548"/>
              <a:gd name="connsiteY0" fmla="*/ 0 h 3345480"/>
              <a:gd name="connsiteX1" fmla="*/ 401053 w 3256548"/>
              <a:gd name="connsiteY1" fmla="*/ 1379621 h 3345480"/>
              <a:gd name="connsiteX2" fmla="*/ 1106905 w 3256548"/>
              <a:gd name="connsiteY2" fmla="*/ 2646948 h 3345480"/>
              <a:gd name="connsiteX3" fmla="*/ 3256548 w 3256548"/>
              <a:gd name="connsiteY3" fmla="*/ 2983832 h 3345480"/>
              <a:gd name="connsiteX4" fmla="*/ 3240506 w 3256548"/>
              <a:gd name="connsiteY4" fmla="*/ 3104147 h 3345480"/>
              <a:gd name="connsiteX5" fmla="*/ 0 w 3256548"/>
              <a:gd name="connsiteY5" fmla="*/ 3112168 h 3345480"/>
              <a:gd name="connsiteX6" fmla="*/ 80211 w 3256548"/>
              <a:gd name="connsiteY6" fmla="*/ 0 h 3345480"/>
              <a:gd name="connsiteX0" fmla="*/ 80211 w 3256548"/>
              <a:gd name="connsiteY0" fmla="*/ 0 h 3345480"/>
              <a:gd name="connsiteX1" fmla="*/ 401053 w 3256548"/>
              <a:gd name="connsiteY1" fmla="*/ 1379621 h 3345480"/>
              <a:gd name="connsiteX2" fmla="*/ 1106905 w 3256548"/>
              <a:gd name="connsiteY2" fmla="*/ 2646948 h 3345480"/>
              <a:gd name="connsiteX3" fmla="*/ 3256548 w 3256548"/>
              <a:gd name="connsiteY3" fmla="*/ 2983832 h 3345480"/>
              <a:gd name="connsiteX4" fmla="*/ 3240506 w 3256548"/>
              <a:gd name="connsiteY4" fmla="*/ 3104147 h 3345480"/>
              <a:gd name="connsiteX5" fmla="*/ 0 w 3256548"/>
              <a:gd name="connsiteY5" fmla="*/ 3112168 h 3345480"/>
              <a:gd name="connsiteX6" fmla="*/ 80211 w 3256548"/>
              <a:gd name="connsiteY6" fmla="*/ 0 h 3345480"/>
              <a:gd name="connsiteX0" fmla="*/ 80211 w 3275617"/>
              <a:gd name="connsiteY0" fmla="*/ 0 h 3345480"/>
              <a:gd name="connsiteX1" fmla="*/ 401053 w 3275617"/>
              <a:gd name="connsiteY1" fmla="*/ 1379621 h 3345480"/>
              <a:gd name="connsiteX2" fmla="*/ 1106905 w 3275617"/>
              <a:gd name="connsiteY2" fmla="*/ 2646948 h 3345480"/>
              <a:gd name="connsiteX3" fmla="*/ 3256548 w 3275617"/>
              <a:gd name="connsiteY3" fmla="*/ 2983832 h 3345480"/>
              <a:gd name="connsiteX4" fmla="*/ 3240506 w 3275617"/>
              <a:gd name="connsiteY4" fmla="*/ 3104147 h 3345480"/>
              <a:gd name="connsiteX5" fmla="*/ 0 w 3275617"/>
              <a:gd name="connsiteY5" fmla="*/ 3112168 h 3345480"/>
              <a:gd name="connsiteX6" fmla="*/ 80211 w 3275617"/>
              <a:gd name="connsiteY6" fmla="*/ 0 h 3345480"/>
              <a:gd name="connsiteX0" fmla="*/ 80211 w 3485984"/>
              <a:gd name="connsiteY0" fmla="*/ 0 h 3117331"/>
              <a:gd name="connsiteX1" fmla="*/ 401053 w 3485984"/>
              <a:gd name="connsiteY1" fmla="*/ 1379621 h 3117331"/>
              <a:gd name="connsiteX2" fmla="*/ 1106905 w 3485984"/>
              <a:gd name="connsiteY2" fmla="*/ 2646948 h 3117331"/>
              <a:gd name="connsiteX3" fmla="*/ 3256548 w 3485984"/>
              <a:gd name="connsiteY3" fmla="*/ 2983832 h 3117331"/>
              <a:gd name="connsiteX4" fmla="*/ 3240506 w 3485984"/>
              <a:gd name="connsiteY4" fmla="*/ 3104147 h 3117331"/>
              <a:gd name="connsiteX5" fmla="*/ 0 w 3485984"/>
              <a:gd name="connsiteY5" fmla="*/ 3112168 h 3117331"/>
              <a:gd name="connsiteX6" fmla="*/ 80211 w 3485984"/>
              <a:gd name="connsiteY6" fmla="*/ 0 h 3117331"/>
              <a:gd name="connsiteX0" fmla="*/ 80211 w 3485984"/>
              <a:gd name="connsiteY0" fmla="*/ 0 h 3117331"/>
              <a:gd name="connsiteX1" fmla="*/ 401053 w 3485984"/>
              <a:gd name="connsiteY1" fmla="*/ 1379621 h 3117331"/>
              <a:gd name="connsiteX2" fmla="*/ 1106905 w 3485984"/>
              <a:gd name="connsiteY2" fmla="*/ 2646948 h 3117331"/>
              <a:gd name="connsiteX3" fmla="*/ 3256548 w 3485984"/>
              <a:gd name="connsiteY3" fmla="*/ 2983832 h 3117331"/>
              <a:gd name="connsiteX4" fmla="*/ 3240506 w 3485984"/>
              <a:gd name="connsiteY4" fmla="*/ 3104147 h 3117331"/>
              <a:gd name="connsiteX5" fmla="*/ 0 w 3485984"/>
              <a:gd name="connsiteY5" fmla="*/ 3112168 h 3117331"/>
              <a:gd name="connsiteX6" fmla="*/ 80211 w 3485984"/>
              <a:gd name="connsiteY6" fmla="*/ 0 h 3117331"/>
              <a:gd name="connsiteX0" fmla="*/ 80211 w 3271668"/>
              <a:gd name="connsiteY0" fmla="*/ 0 h 3117331"/>
              <a:gd name="connsiteX1" fmla="*/ 401053 w 3271668"/>
              <a:gd name="connsiteY1" fmla="*/ 1379621 h 3117331"/>
              <a:gd name="connsiteX2" fmla="*/ 1106905 w 3271668"/>
              <a:gd name="connsiteY2" fmla="*/ 2646948 h 3117331"/>
              <a:gd name="connsiteX3" fmla="*/ 3256548 w 3271668"/>
              <a:gd name="connsiteY3" fmla="*/ 2983832 h 3117331"/>
              <a:gd name="connsiteX4" fmla="*/ 3240506 w 3271668"/>
              <a:gd name="connsiteY4" fmla="*/ 3104147 h 3117331"/>
              <a:gd name="connsiteX5" fmla="*/ 0 w 3271668"/>
              <a:gd name="connsiteY5" fmla="*/ 3112168 h 3117331"/>
              <a:gd name="connsiteX6" fmla="*/ 80211 w 3271668"/>
              <a:gd name="connsiteY6" fmla="*/ 0 h 3117331"/>
              <a:gd name="connsiteX0" fmla="*/ 80211 w 3256548"/>
              <a:gd name="connsiteY0" fmla="*/ 0 h 3117331"/>
              <a:gd name="connsiteX1" fmla="*/ 401053 w 3256548"/>
              <a:gd name="connsiteY1" fmla="*/ 1379621 h 3117331"/>
              <a:gd name="connsiteX2" fmla="*/ 1106905 w 3256548"/>
              <a:gd name="connsiteY2" fmla="*/ 2646948 h 3117331"/>
              <a:gd name="connsiteX3" fmla="*/ 3256548 w 3256548"/>
              <a:gd name="connsiteY3" fmla="*/ 2983832 h 3117331"/>
              <a:gd name="connsiteX4" fmla="*/ 3240506 w 3256548"/>
              <a:gd name="connsiteY4" fmla="*/ 3104147 h 3117331"/>
              <a:gd name="connsiteX5" fmla="*/ 0 w 3256548"/>
              <a:gd name="connsiteY5" fmla="*/ 3112168 h 3117331"/>
              <a:gd name="connsiteX6" fmla="*/ 80211 w 3256548"/>
              <a:gd name="connsiteY6" fmla="*/ 0 h 3117331"/>
              <a:gd name="connsiteX0" fmla="*/ 32085 w 3256548"/>
              <a:gd name="connsiteY0" fmla="*/ 0 h 3117331"/>
              <a:gd name="connsiteX1" fmla="*/ 401053 w 3256548"/>
              <a:gd name="connsiteY1" fmla="*/ 1379621 h 3117331"/>
              <a:gd name="connsiteX2" fmla="*/ 1106905 w 3256548"/>
              <a:gd name="connsiteY2" fmla="*/ 2646948 h 3117331"/>
              <a:gd name="connsiteX3" fmla="*/ 3256548 w 3256548"/>
              <a:gd name="connsiteY3" fmla="*/ 2983832 h 3117331"/>
              <a:gd name="connsiteX4" fmla="*/ 3240506 w 3256548"/>
              <a:gd name="connsiteY4" fmla="*/ 3104147 h 3117331"/>
              <a:gd name="connsiteX5" fmla="*/ 0 w 3256548"/>
              <a:gd name="connsiteY5" fmla="*/ 3112168 h 3117331"/>
              <a:gd name="connsiteX6" fmla="*/ 32085 w 3256548"/>
              <a:gd name="connsiteY6" fmla="*/ 0 h 311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6548" h="3117331">
                <a:moveTo>
                  <a:pt x="32085" y="0"/>
                </a:moveTo>
                <a:cubicBezTo>
                  <a:pt x="106948" y="469231"/>
                  <a:pt x="221916" y="938463"/>
                  <a:pt x="401053" y="1379621"/>
                </a:cubicBezTo>
                <a:cubicBezTo>
                  <a:pt x="580190" y="1820779"/>
                  <a:pt x="630989" y="2379580"/>
                  <a:pt x="1106905" y="2646948"/>
                </a:cubicBezTo>
                <a:cubicBezTo>
                  <a:pt x="1582821" y="2914317"/>
                  <a:pt x="2441290" y="2937146"/>
                  <a:pt x="3256548" y="2983832"/>
                </a:cubicBezTo>
                <a:cubicBezTo>
                  <a:pt x="3253769" y="3010989"/>
                  <a:pt x="3229752" y="2815938"/>
                  <a:pt x="3240506" y="3104147"/>
                </a:cubicBezTo>
                <a:cubicBezTo>
                  <a:pt x="2247943" y="3133799"/>
                  <a:pt x="310147" y="3102810"/>
                  <a:pt x="0" y="3112168"/>
                </a:cubicBezTo>
                <a:lnTo>
                  <a:pt x="32085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/>
          <p:cNvSpPr txBox="1"/>
          <p:nvPr/>
        </p:nvSpPr>
        <p:spPr>
          <a:xfrm rot="262242">
            <a:off x="3350009" y="5159174"/>
            <a:ext cx="378674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latin typeface="Gill Sans Light" charset="0"/>
                <a:ea typeface="Gill Sans Light" charset="0"/>
                <a:cs typeface="Gill Sans Light" charset="0"/>
              </a:rPr>
              <a:t>Query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68531" y="1806439"/>
            <a:ext cx="599991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Gill Sans Light" charset="0"/>
                <a:ea typeface="Gill Sans Light" charset="0"/>
                <a:cs typeface="Gill Sans Light" charset="0"/>
              </a:rPr>
              <a:t>Queries are typically power-law distributed.</a:t>
            </a:r>
          </a:p>
        </p:txBody>
      </p:sp>
    </p:spTree>
    <p:extLst>
      <p:ext uri="{BB962C8B-B14F-4D97-AF65-F5344CB8AC3E}">
        <p14:creationId xmlns:p14="http://schemas.microsoft.com/office/powerpoint/2010/main" val="208183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4"/>
                </a:solidFill>
              </a:rPr>
              <a:t>Latency</a:t>
            </a:r>
            <a:r>
              <a:rPr lang="en-US" dirty="0" smtClean="0"/>
              <a:t> </a:t>
            </a:r>
            <a:r>
              <a:rPr lang="en-US" i="1" dirty="0" smtClean="0"/>
              <a:t>by</a:t>
            </a:r>
            <a:r>
              <a:rPr lang="en-US" dirty="0" smtClean="0"/>
              <a:t> </a:t>
            </a:r>
            <a:r>
              <a:rPr lang="en-US" i="1" dirty="0" smtClean="0"/>
              <a:t>the numbers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Easy Case</a:t>
            </a:r>
            <a:r>
              <a:rPr lang="en-US" dirty="0" smtClean="0"/>
              <a:t>: cache hit  ~2ms</a:t>
            </a:r>
          </a:p>
          <a:p>
            <a:pPr marL="0" indent="0">
              <a:buNone/>
            </a:pPr>
            <a:r>
              <a:rPr lang="en-US" b="1" dirty="0" smtClean="0"/>
              <a:t>Hard Case</a:t>
            </a:r>
            <a:r>
              <a:rPr lang="en-US" dirty="0" smtClean="0"/>
              <a:t>: </a:t>
            </a:r>
            <a:r>
              <a:rPr lang="en-US" i="1" dirty="0" smtClean="0"/>
              <a:t>cache miss</a:t>
            </a:r>
          </a:p>
          <a:p>
            <a:r>
              <a:rPr lang="en-US" dirty="0" smtClean="0"/>
              <a:t>Simple Linear Models: 5-6ms</a:t>
            </a:r>
          </a:p>
          <a:p>
            <a:r>
              <a:rPr lang="en-US" i="1" dirty="0" smtClean="0"/>
              <a:t>Complex</a:t>
            </a:r>
            <a:r>
              <a:rPr lang="en-US" dirty="0" smtClean="0"/>
              <a:t> Random Forests: 7-8ms </a:t>
            </a:r>
          </a:p>
          <a:p>
            <a:pPr lvl="1"/>
            <a:r>
              <a:rPr lang="en-US" dirty="0" smtClean="0"/>
              <a:t>P99: ~ 15ms</a:t>
            </a:r>
          </a:p>
        </p:txBody>
      </p:sp>
    </p:spTree>
    <p:extLst>
      <p:ext uri="{BB962C8B-B14F-4D97-AF65-F5344CB8AC3E}">
        <p14:creationId xmlns:p14="http://schemas.microsoft.com/office/powerpoint/2010/main" val="15751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Velox</a:t>
            </a:r>
            <a:r>
              <a:rPr lang="en-US" dirty="0" smtClean="0"/>
              <a:t> Model Serving System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64973" y="1517377"/>
            <a:ext cx="10293177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Personalized Models (</a:t>
            </a:r>
            <a:r>
              <a:rPr lang="en-US" dirty="0" err="1" smtClean="0"/>
              <a:t>Mulit</a:t>
            </a:r>
            <a:r>
              <a:rPr lang="en-US" dirty="0" smtClean="0"/>
              <a:t>-task Learning)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41823" y="884265"/>
            <a:ext cx="110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[CIDR’15]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3098122" y="2845353"/>
            <a:ext cx="5307890" cy="2937608"/>
            <a:chOff x="2362200" y="2946400"/>
            <a:chExt cx="4451778" cy="2463800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5410200" y="4178301"/>
              <a:ext cx="1403778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>
              <a:off x="2362200" y="2946400"/>
              <a:ext cx="2209800" cy="2463800"/>
              <a:chOff x="2362200" y="2946400"/>
              <a:chExt cx="2209800" cy="2463800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>
              <a:off x="3733800" y="3340100"/>
              <a:ext cx="1676400" cy="1676400"/>
              <a:chOff x="3733800" y="3505200"/>
              <a:chExt cx="1676400" cy="167640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96234" y="389865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Museo Sans 100" charset="0"/>
                <a:ea typeface="Museo Sans 100" charset="0"/>
                <a:cs typeface="Museo Sans 100" charset="0"/>
              </a:rPr>
              <a:t>Input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515867" y="3894359"/>
            <a:ext cx="2151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Museo Sans 100" charset="0"/>
                <a:ea typeface="Museo Sans 100" charset="0"/>
                <a:cs typeface="Museo Sans 100" charset="0"/>
              </a:rPr>
              <a:t>Output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477" y="5113829"/>
            <a:ext cx="877549" cy="1338263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02" idx="1"/>
            <a:endCxn id="93" idx="4"/>
          </p:cNvCxnSpPr>
          <p:nvPr/>
        </p:nvCxnSpPr>
        <p:spPr>
          <a:xfrm rot="10800000">
            <a:off x="5732885" y="5313551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83902" y="5247695"/>
            <a:ext cx="35942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  <a:t>“Separate” model for </a:t>
            </a:r>
            <a:b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</a:br>
            <a: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  <a:t>each user/context.</a:t>
            </a:r>
          </a:p>
        </p:txBody>
      </p:sp>
    </p:spTree>
    <p:extLst>
      <p:ext uri="{BB962C8B-B14F-4D97-AF65-F5344CB8AC3E}">
        <p14:creationId xmlns:p14="http://schemas.microsoft.com/office/powerpoint/2010/main" val="88875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 rot="10800000">
            <a:off x="6934200" y="2398377"/>
            <a:ext cx="2971800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2895601" y="2403390"/>
            <a:ext cx="4043065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Velox</a:t>
            </a:r>
            <a:r>
              <a:rPr lang="en-US" dirty="0" smtClean="0"/>
              <a:t> Model Serving System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64973" y="1517377"/>
            <a:ext cx="10293177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Personalized Models (</a:t>
            </a:r>
            <a:r>
              <a:rPr lang="en-US" dirty="0" err="1" smtClean="0"/>
              <a:t>Mulit</a:t>
            </a:r>
            <a:r>
              <a:rPr lang="en-US" dirty="0" smtClean="0"/>
              <a:t>-task Learning)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41823" y="884265"/>
            <a:ext cx="110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[CIDR’15]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3352801" y="2631990"/>
            <a:ext cx="5307889" cy="3476978"/>
            <a:chOff x="2209800" y="2819400"/>
            <a:chExt cx="5307889" cy="3476978"/>
          </a:xfrm>
        </p:grpSpPr>
        <p:grpSp>
          <p:nvGrpSpPr>
            <p:cNvPr id="16" name="Group 15"/>
            <p:cNvGrpSpPr/>
            <p:nvPr/>
          </p:nvGrpSpPr>
          <p:grpSpPr>
            <a:xfrm>
              <a:off x="4765698" y="4343400"/>
              <a:ext cx="1025502" cy="457200"/>
              <a:chOff x="4925568" y="4343400"/>
              <a:chExt cx="1475232" cy="45720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/>
            <p:nvPr/>
          </p:nvCxnSpPr>
          <p:spPr>
            <a:xfrm flipV="1">
              <a:off x="6705600" y="4566987"/>
              <a:ext cx="812089" cy="50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454862" y="3082192"/>
              <a:ext cx="1310836" cy="2937608"/>
              <a:chOff x="2362200" y="2946400"/>
              <a:chExt cx="2209800" cy="246380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>
              <a:off x="2209800" y="308944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596570" y="2819400"/>
              <a:ext cx="543746" cy="543746"/>
              <a:chOff x="3733800" y="3505200"/>
              <a:chExt cx="1676400" cy="1676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2209800" y="38128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596570" y="3542832"/>
              <a:ext cx="543746" cy="543746"/>
              <a:chOff x="3733800" y="3505200"/>
              <a:chExt cx="1676400" cy="167640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>
              <a:off x="2209800" y="455135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2596570" y="4281311"/>
              <a:ext cx="543746" cy="543746"/>
              <a:chOff x="3733800" y="3505200"/>
              <a:chExt cx="1676400" cy="1676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209800" y="5288896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2596570" y="5018854"/>
              <a:ext cx="543746" cy="543746"/>
              <a:chOff x="3733800" y="3505200"/>
              <a:chExt cx="1676400" cy="16764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140316" y="3089442"/>
              <a:ext cx="288684" cy="2935062"/>
              <a:chOff x="3140316" y="3089442"/>
              <a:chExt cx="432884" cy="293506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2209800" y="60226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2596570" y="5752632"/>
              <a:ext cx="543746" cy="543746"/>
              <a:chOff x="3733800" y="3505200"/>
              <a:chExt cx="1676400" cy="1676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842384" y="4337998"/>
              <a:ext cx="845660" cy="468005"/>
              <a:chOff x="2362200" y="3562350"/>
              <a:chExt cx="2209800" cy="12319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886200" y="3820685"/>
              <a:ext cx="1488831" cy="1488831"/>
              <a:chOff x="3733800" y="3505200"/>
              <a:chExt cx="1676400" cy="16764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126102" y="4086578"/>
              <a:ext cx="932276" cy="932276"/>
              <a:chOff x="3733800" y="3505200"/>
              <a:chExt cx="1676400" cy="16764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6922374" y="2403390"/>
            <a:ext cx="697627" cy="3962400"/>
            <a:chOff x="5398373" y="2590800"/>
            <a:chExt cx="697627" cy="396240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165269" y="2555791"/>
            <a:ext cx="22836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Personalization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182196" y="2555791"/>
            <a:ext cx="1243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Feature</a:t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58448" y="2857780"/>
            <a:ext cx="2344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Gill Sans Light"/>
                <a:cs typeface="Gill Sans Light"/>
              </a:rPr>
              <a:t>Feature Caching across Users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44412" y="4023310"/>
            <a:ext cx="245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Gill Sans Light"/>
                <a:cs typeface="Gill Sans Light"/>
              </a:rPr>
              <a:t>Anytime Feature Evaluation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9957" y="4636011"/>
            <a:ext cx="877549" cy="1338263"/>
          </a:xfrm>
          <a:prstGeom prst="rect">
            <a:avLst/>
          </a:prstGeom>
        </p:spPr>
      </p:pic>
      <p:cxnSp>
        <p:nvCxnSpPr>
          <p:cNvPr id="66" name="Elbow Connector 65"/>
          <p:cNvCxnSpPr/>
          <p:nvPr/>
        </p:nvCxnSpPr>
        <p:spPr>
          <a:xfrm rot="10800000">
            <a:off x="7748365" y="4835733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44412" y="5096381"/>
            <a:ext cx="245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Gill Sans Light"/>
                <a:cs typeface="Gill Sans Light"/>
              </a:rPr>
              <a:t>Approximate</a:t>
            </a:r>
          </a:p>
          <a:p>
            <a:pPr algn="r"/>
            <a:r>
              <a:rPr lang="en-US" sz="2400" dirty="0" smtClean="0">
                <a:latin typeface="Gill Sans Light"/>
                <a:cs typeface="Gill Sans Light"/>
              </a:rPr>
              <a:t>Features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203477" y="3784425"/>
            <a:ext cx="2676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Light-weight</a:t>
            </a:r>
          </a:p>
          <a:p>
            <a:r>
              <a:rPr lang="en-US" sz="2400" dirty="0" smtClean="0">
                <a:latin typeface="Gill Sans Light"/>
                <a:cs typeface="Gill Sans Light"/>
              </a:rPr>
              <a:t>Personalization</a:t>
            </a:r>
          </a:p>
          <a:p>
            <a:r>
              <a:rPr lang="en-US" sz="2400" dirty="0" smtClean="0">
                <a:latin typeface="Gill Sans Light"/>
                <a:cs typeface="Gill Sans Light"/>
              </a:rPr>
              <a:t>Model</a:t>
            </a:r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646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3" grpId="0" animBg="1"/>
      <p:bldP spid="116" grpId="0"/>
      <p:bldP spid="117" grpId="0"/>
      <p:bldP spid="120" grpId="0"/>
      <p:bldP spid="121" grpId="0"/>
      <p:bldP spid="67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1" y="45588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Gill Sans Light" charset="0"/>
                <a:ea typeface="Gill Sans Light" charset="0"/>
                <a:cs typeface="Gill Sans Light" charset="0"/>
              </a:rPr>
              <a:t>Adapting</a:t>
            </a:r>
            <a:r>
              <a:rPr lang="en-US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i="1" dirty="0" smtClean="0">
                <a:latin typeface="Gill Sans Light" charset="0"/>
                <a:ea typeface="Gill Sans Light" charset="0"/>
                <a:cs typeface="Gill Sans Light" charset="0"/>
              </a:rPr>
              <a:t>to Change at All Scales</a:t>
            </a:r>
            <a:endParaRPr lang="en-US" i="1" dirty="0">
              <a:solidFill>
                <a:schemeClr val="accent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0523" y="7637825"/>
            <a:ext cx="339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New users and products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Evolving interests and trends</a:t>
            </a:r>
          </a:p>
        </p:txBody>
      </p:sp>
      <p:sp>
        <p:nvSpPr>
          <p:cNvPr id="29" name="Left-Right Arrow 28"/>
          <p:cNvSpPr/>
          <p:nvPr/>
        </p:nvSpPr>
        <p:spPr>
          <a:xfrm>
            <a:off x="733168" y="5283302"/>
            <a:ext cx="10733408" cy="1081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Months    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Rate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Change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Minutes</a:t>
            </a:r>
          </a:p>
        </p:txBody>
      </p:sp>
      <p:sp>
        <p:nvSpPr>
          <p:cNvPr id="31" name="Left-Right Arrow 30"/>
          <p:cNvSpPr/>
          <p:nvPr/>
        </p:nvSpPr>
        <p:spPr>
          <a:xfrm>
            <a:off x="733168" y="1654343"/>
            <a:ext cx="10733408" cy="108563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Population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Granularity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Data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Session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3637" y="2721585"/>
            <a:ext cx="2109940" cy="2564055"/>
            <a:chOff x="3452464" y="1905188"/>
            <a:chExt cx="1780701" cy="2163955"/>
          </a:xfrm>
        </p:grpSpPr>
        <p:grpSp>
          <p:nvGrpSpPr>
            <p:cNvPr id="18" name="Group 17"/>
            <p:cNvGrpSpPr/>
            <p:nvPr/>
          </p:nvGrpSpPr>
          <p:grpSpPr>
            <a:xfrm>
              <a:off x="3452464" y="1905188"/>
              <a:ext cx="1775433" cy="1176307"/>
              <a:chOff x="256309" y="2852511"/>
              <a:chExt cx="1775433" cy="11763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l="12380" r="15756" b="39610"/>
              <a:stretch/>
            </p:blipFill>
            <p:spPr>
              <a:xfrm>
                <a:off x="256309" y="2852511"/>
                <a:ext cx="1198180" cy="117630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9689" r="89619"/>
                        </a14:imgEffect>
                      </a14:imgLayer>
                    </a14:imgProps>
                  </a:ext>
                </a:extLst>
              </a:blip>
              <a:srcRect r="23872"/>
              <a:stretch/>
            </p:blipFill>
            <p:spPr>
              <a:xfrm>
                <a:off x="640429" y="2928463"/>
                <a:ext cx="1391313" cy="110035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52465" y="2798060"/>
              <a:ext cx="1780700" cy="1271083"/>
              <a:chOff x="1861275" y="2345842"/>
              <a:chExt cx="2434328" cy="1737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861275" y="2345842"/>
                <a:ext cx="1574312" cy="17376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20386" y="2598012"/>
                <a:ext cx="975217" cy="1217809"/>
              </a:xfrm>
              <a:prstGeom prst="rect">
                <a:avLst/>
              </a:prstGeom>
            </p:spPr>
          </p:pic>
        </p:grpSp>
      </p:grpSp>
      <p:grpSp>
        <p:nvGrpSpPr>
          <p:cNvPr id="34" name="Group 33"/>
          <p:cNvGrpSpPr/>
          <p:nvPr/>
        </p:nvGrpSpPr>
        <p:grpSpPr>
          <a:xfrm>
            <a:off x="1472953" y="2795431"/>
            <a:ext cx="2765977" cy="2604862"/>
            <a:chOff x="827339" y="1994817"/>
            <a:chExt cx="2472805" cy="232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339" y="1994817"/>
              <a:ext cx="1708099" cy="17188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97" b="89897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6765" y="3054473"/>
              <a:ext cx="2093379" cy="1269111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999704" y="2945683"/>
            <a:ext cx="3171401" cy="2456202"/>
            <a:chOff x="5799048" y="2859452"/>
            <a:chExt cx="3171401" cy="2456202"/>
          </a:xfrm>
        </p:grpSpPr>
        <p:grpSp>
          <p:nvGrpSpPr>
            <p:cNvPr id="28" name="Group 27"/>
            <p:cNvGrpSpPr/>
            <p:nvPr/>
          </p:nvGrpSpPr>
          <p:grpSpPr>
            <a:xfrm>
              <a:off x="5799048" y="2859452"/>
              <a:ext cx="2440165" cy="2410102"/>
              <a:chOff x="6422121" y="2086282"/>
              <a:chExt cx="2440165" cy="24101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22121" y="2086282"/>
                <a:ext cx="2440165" cy="1082782"/>
                <a:chOff x="6432631" y="2191384"/>
                <a:chExt cx="2440165" cy="10827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32631" y="2226635"/>
                  <a:ext cx="1047531" cy="1047531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7197337" y="2191384"/>
                  <a:ext cx="167545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Shopping</a:t>
                  </a:r>
                  <a:b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</a:br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for Mom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6597326" y="3419166"/>
                <a:ext cx="16754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Shopping</a:t>
                </a:r>
                <a:b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for Me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764218">
              <a:off x="7612968" y="3958174"/>
              <a:ext cx="1737575" cy="97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4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1" y="45588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Adapting</a:t>
            </a:r>
            <a:r>
              <a:rPr lang="en-US" dirty="0"/>
              <a:t> </a:t>
            </a:r>
            <a:r>
              <a:rPr lang="en-US" i="1" dirty="0"/>
              <a:t>to Change at All Scales</a:t>
            </a:r>
            <a:endParaRPr lang="en-US" dirty="0">
              <a:solidFill>
                <a:schemeClr val="accent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0523" y="7637825"/>
            <a:ext cx="339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New users and products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Evolving interests and trends</a:t>
            </a:r>
          </a:p>
        </p:txBody>
      </p:sp>
      <p:sp>
        <p:nvSpPr>
          <p:cNvPr id="29" name="Left-Right Arrow 28"/>
          <p:cNvSpPr/>
          <p:nvPr/>
        </p:nvSpPr>
        <p:spPr>
          <a:xfrm>
            <a:off x="733168" y="5283302"/>
            <a:ext cx="10733408" cy="1081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Months    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Rate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Change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Minutes</a:t>
            </a:r>
          </a:p>
        </p:txBody>
      </p:sp>
      <p:sp>
        <p:nvSpPr>
          <p:cNvPr id="31" name="Left-Right Arrow 30"/>
          <p:cNvSpPr/>
          <p:nvPr/>
        </p:nvSpPr>
        <p:spPr>
          <a:xfrm>
            <a:off x="733168" y="1654343"/>
            <a:ext cx="10733408" cy="108563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Population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Granularity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Data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Session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3637" y="2721585"/>
            <a:ext cx="2109940" cy="2564055"/>
            <a:chOff x="3452464" y="1905188"/>
            <a:chExt cx="1780701" cy="2163955"/>
          </a:xfrm>
        </p:grpSpPr>
        <p:grpSp>
          <p:nvGrpSpPr>
            <p:cNvPr id="18" name="Group 17"/>
            <p:cNvGrpSpPr/>
            <p:nvPr/>
          </p:nvGrpSpPr>
          <p:grpSpPr>
            <a:xfrm>
              <a:off x="3452464" y="1905188"/>
              <a:ext cx="1775433" cy="1176307"/>
              <a:chOff x="256309" y="2852511"/>
              <a:chExt cx="1775433" cy="11763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l="12380" r="15756" b="39610"/>
              <a:stretch/>
            </p:blipFill>
            <p:spPr>
              <a:xfrm>
                <a:off x="256309" y="2852511"/>
                <a:ext cx="1198180" cy="117630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9689" r="89619"/>
                        </a14:imgEffect>
                      </a14:imgLayer>
                    </a14:imgProps>
                  </a:ext>
                </a:extLst>
              </a:blip>
              <a:srcRect r="23872"/>
              <a:stretch/>
            </p:blipFill>
            <p:spPr>
              <a:xfrm>
                <a:off x="640429" y="2928463"/>
                <a:ext cx="1391313" cy="110035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52465" y="2798060"/>
              <a:ext cx="1780700" cy="1271083"/>
              <a:chOff x="1861275" y="2345842"/>
              <a:chExt cx="2434328" cy="1737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861275" y="2345842"/>
                <a:ext cx="1574312" cy="17376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20386" y="2598012"/>
                <a:ext cx="975217" cy="1217809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7999704" y="2945683"/>
            <a:ext cx="3171401" cy="2456202"/>
            <a:chOff x="5799048" y="2859452"/>
            <a:chExt cx="3171401" cy="2456202"/>
          </a:xfrm>
        </p:grpSpPr>
        <p:grpSp>
          <p:nvGrpSpPr>
            <p:cNvPr id="28" name="Group 27"/>
            <p:cNvGrpSpPr/>
            <p:nvPr/>
          </p:nvGrpSpPr>
          <p:grpSpPr>
            <a:xfrm>
              <a:off x="5799048" y="2859452"/>
              <a:ext cx="2440165" cy="2410102"/>
              <a:chOff x="6422121" y="2086282"/>
              <a:chExt cx="2440165" cy="24101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22121" y="2086282"/>
                <a:ext cx="2440165" cy="1082782"/>
                <a:chOff x="6432631" y="2191384"/>
                <a:chExt cx="2440165" cy="10827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32631" y="2226635"/>
                  <a:ext cx="1047531" cy="1047531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7197337" y="2191384"/>
                  <a:ext cx="167545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Shopping</a:t>
                  </a:r>
                  <a:b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</a:br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for Mom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6597326" y="3419166"/>
                <a:ext cx="16754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Shopping</a:t>
                </a:r>
                <a:b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for Me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764218">
              <a:off x="7612968" y="3958174"/>
              <a:ext cx="1737575" cy="977386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556981" y="1598887"/>
            <a:ext cx="11330219" cy="5039657"/>
          </a:xfrm>
          <a:custGeom>
            <a:avLst/>
            <a:gdLst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330219 w 11330219"/>
              <a:gd name="connsiteY2" fmla="*/ 5003081 h 5003081"/>
              <a:gd name="connsiteX3" fmla="*/ 0 w 11330219"/>
              <a:gd name="connsiteY3" fmla="*/ 5003081 h 5003081"/>
              <a:gd name="connsiteX4" fmla="*/ 0 w 11330219"/>
              <a:gd name="connsiteY4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0 w 11330219"/>
              <a:gd name="connsiteY4" fmla="*/ 5003081 h 5003081"/>
              <a:gd name="connsiteX5" fmla="*/ 0 w 11330219"/>
              <a:gd name="connsiteY5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25547 w 11330219"/>
              <a:gd name="connsiteY3" fmla="*/ 4582457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07259 w 11330219"/>
              <a:gd name="connsiteY3" fmla="*/ 4801913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341754"/>
              <a:gd name="connsiteX1" fmla="*/ 11330219 w 11330219"/>
              <a:gd name="connsiteY1" fmla="*/ 0 h 5341754"/>
              <a:gd name="connsiteX2" fmla="*/ 11183915 w 11330219"/>
              <a:gd name="connsiteY2" fmla="*/ 4088681 h 5341754"/>
              <a:gd name="connsiteX3" fmla="*/ 10507259 w 11330219"/>
              <a:gd name="connsiteY3" fmla="*/ 4801913 h 5341754"/>
              <a:gd name="connsiteX4" fmla="*/ 0 w 11330219"/>
              <a:gd name="connsiteY4" fmla="*/ 5003081 h 5341754"/>
              <a:gd name="connsiteX5" fmla="*/ 0 w 11330219"/>
              <a:gd name="connsiteY5" fmla="*/ 0 h 5341754"/>
              <a:gd name="connsiteX0" fmla="*/ 0 w 11330219"/>
              <a:gd name="connsiteY0" fmla="*/ 0 h 5406562"/>
              <a:gd name="connsiteX1" fmla="*/ 11330219 w 11330219"/>
              <a:gd name="connsiteY1" fmla="*/ 0 h 5406562"/>
              <a:gd name="connsiteX2" fmla="*/ 11183915 w 11330219"/>
              <a:gd name="connsiteY2" fmla="*/ 4088681 h 5406562"/>
              <a:gd name="connsiteX3" fmla="*/ 10196363 w 11330219"/>
              <a:gd name="connsiteY3" fmla="*/ 5039657 h 5406562"/>
              <a:gd name="connsiteX4" fmla="*/ 0 w 11330219"/>
              <a:gd name="connsiteY4" fmla="*/ 5003081 h 5406562"/>
              <a:gd name="connsiteX5" fmla="*/ 0 w 11330219"/>
              <a:gd name="connsiteY5" fmla="*/ 0 h 5406562"/>
              <a:gd name="connsiteX0" fmla="*/ 0 w 11330219"/>
              <a:gd name="connsiteY0" fmla="*/ 0 h 5102428"/>
              <a:gd name="connsiteX1" fmla="*/ 11330219 w 11330219"/>
              <a:gd name="connsiteY1" fmla="*/ 0 h 5102428"/>
              <a:gd name="connsiteX2" fmla="*/ 11183915 w 11330219"/>
              <a:gd name="connsiteY2" fmla="*/ 4088681 h 5102428"/>
              <a:gd name="connsiteX3" fmla="*/ 10196363 w 11330219"/>
              <a:gd name="connsiteY3" fmla="*/ 5039657 h 5102428"/>
              <a:gd name="connsiteX4" fmla="*/ 0 w 11330219"/>
              <a:gd name="connsiteY4" fmla="*/ 5003081 h 5102428"/>
              <a:gd name="connsiteX5" fmla="*/ 0 w 11330219"/>
              <a:gd name="connsiteY5" fmla="*/ 0 h 5102428"/>
              <a:gd name="connsiteX0" fmla="*/ 0 w 11330219"/>
              <a:gd name="connsiteY0" fmla="*/ 0 h 5039657"/>
              <a:gd name="connsiteX1" fmla="*/ 11330219 w 11330219"/>
              <a:gd name="connsiteY1" fmla="*/ 0 h 5039657"/>
              <a:gd name="connsiteX2" fmla="*/ 11183915 w 11330219"/>
              <a:gd name="connsiteY2" fmla="*/ 4088681 h 5039657"/>
              <a:gd name="connsiteX3" fmla="*/ 10196363 w 11330219"/>
              <a:gd name="connsiteY3" fmla="*/ 5039657 h 5039657"/>
              <a:gd name="connsiteX4" fmla="*/ 0 w 11330219"/>
              <a:gd name="connsiteY4" fmla="*/ 5003081 h 5039657"/>
              <a:gd name="connsiteX5" fmla="*/ 0 w 11330219"/>
              <a:gd name="connsiteY5" fmla="*/ 0 h 50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0219" h="5039657">
                <a:moveTo>
                  <a:pt x="0" y="0"/>
                </a:moveTo>
                <a:lnTo>
                  <a:pt x="11330219" y="0"/>
                </a:lnTo>
                <a:cubicBezTo>
                  <a:pt x="11324123" y="1362894"/>
                  <a:pt x="11190011" y="2725787"/>
                  <a:pt x="11183915" y="4088681"/>
                </a:cubicBezTo>
                <a:lnTo>
                  <a:pt x="10196363" y="5039657"/>
                </a:lnTo>
                <a:lnTo>
                  <a:pt x="0" y="5003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9782" y="1910400"/>
            <a:ext cx="2676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Gill Sans Light" charset="0"/>
                <a:ea typeface="Gill Sans Light" charset="0"/>
                <a:cs typeface="Gill Sans Light" charset="0"/>
              </a:rPr>
              <a:t>Population </a:t>
            </a:r>
            <a:endParaRPr lang="en-US" sz="4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4028" y="2537883"/>
            <a:ext cx="73432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Law of Large Numbers </a:t>
            </a:r>
            <a:endParaRPr lang="en-US" sz="40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         Change Slow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  <a:sym typeface="Wingdings"/>
            </a:endParaRPr>
          </a:p>
          <a:p>
            <a:endParaRPr lang="en-US" sz="2800" dirty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Rely on efficient offline retraining</a:t>
            </a:r>
          </a:p>
          <a:p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	</a:t>
            </a:r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High-throughput Systems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472953" y="2795431"/>
            <a:ext cx="2765977" cy="2604862"/>
            <a:chOff x="827339" y="1994817"/>
            <a:chExt cx="2472805" cy="232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7339" y="1994817"/>
              <a:ext cx="1708099" cy="17188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97" b="89897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6765" y="3054473"/>
              <a:ext cx="2093379" cy="1269111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439174" y="5422083"/>
            <a:ext cx="18565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Gill Sans Light" charset="0"/>
                <a:ea typeface="Gill Sans Light" charset="0"/>
                <a:cs typeface="Gill Sans Light" charset="0"/>
              </a:rPr>
              <a:t>Months</a:t>
            </a:r>
            <a:endParaRPr lang="en-US" sz="4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472953" y="2795431"/>
            <a:ext cx="2765977" cy="2604862"/>
            <a:chOff x="827339" y="1994817"/>
            <a:chExt cx="2472805" cy="232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339" y="1994817"/>
              <a:ext cx="1708099" cy="17188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97" b="89897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6765" y="3054473"/>
              <a:ext cx="2093379" cy="126911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1" y="455888"/>
            <a:ext cx="109728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Adapting</a:t>
            </a:r>
            <a:r>
              <a:rPr lang="en-US"/>
              <a:t> </a:t>
            </a:r>
            <a:r>
              <a:rPr lang="en-US" i="1"/>
              <a:t>to Change at All Scales</a:t>
            </a:r>
            <a:endParaRPr lang="en-US" dirty="0">
              <a:solidFill>
                <a:schemeClr val="accent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9" name="Left-Right Arrow 28"/>
          <p:cNvSpPr/>
          <p:nvPr/>
        </p:nvSpPr>
        <p:spPr>
          <a:xfrm>
            <a:off x="733168" y="5283302"/>
            <a:ext cx="10733408" cy="1081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Months    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Rate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Change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Minutes</a:t>
            </a:r>
          </a:p>
        </p:txBody>
      </p:sp>
      <p:sp>
        <p:nvSpPr>
          <p:cNvPr id="31" name="Left-Right Arrow 30"/>
          <p:cNvSpPr/>
          <p:nvPr/>
        </p:nvSpPr>
        <p:spPr>
          <a:xfrm>
            <a:off x="733168" y="1654343"/>
            <a:ext cx="10733408" cy="108563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Population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Granularity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Data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Session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3637" y="2721585"/>
            <a:ext cx="2109940" cy="2564055"/>
            <a:chOff x="3452464" y="1905188"/>
            <a:chExt cx="1780701" cy="2163955"/>
          </a:xfrm>
        </p:grpSpPr>
        <p:grpSp>
          <p:nvGrpSpPr>
            <p:cNvPr id="18" name="Group 17"/>
            <p:cNvGrpSpPr/>
            <p:nvPr/>
          </p:nvGrpSpPr>
          <p:grpSpPr>
            <a:xfrm>
              <a:off x="3452464" y="1905188"/>
              <a:ext cx="1775433" cy="1176307"/>
              <a:chOff x="256309" y="2852511"/>
              <a:chExt cx="1775433" cy="11763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/>
              <a:srcRect l="12380" r="15756" b="39610"/>
              <a:stretch/>
            </p:blipFill>
            <p:spPr>
              <a:xfrm>
                <a:off x="256309" y="2852511"/>
                <a:ext cx="1198180" cy="117630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9689" r="89619"/>
                        </a14:imgEffect>
                      </a14:imgLayer>
                    </a14:imgProps>
                  </a:ext>
                </a:extLst>
              </a:blip>
              <a:srcRect r="23872"/>
              <a:stretch/>
            </p:blipFill>
            <p:spPr>
              <a:xfrm>
                <a:off x="640429" y="2928463"/>
                <a:ext cx="1391313" cy="110035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52465" y="2798060"/>
              <a:ext cx="1780700" cy="1271083"/>
              <a:chOff x="1861275" y="2345842"/>
              <a:chExt cx="2434328" cy="1737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861275" y="2345842"/>
                <a:ext cx="1574312" cy="17376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20386" y="2598012"/>
                <a:ext cx="975217" cy="1217809"/>
              </a:xfrm>
              <a:prstGeom prst="rect">
                <a:avLst/>
              </a:prstGeom>
            </p:spPr>
          </p:pic>
        </p:grpSp>
      </p:grpSp>
      <p:sp>
        <p:nvSpPr>
          <p:cNvPr id="23" name="Rectangle 22"/>
          <p:cNvSpPr/>
          <p:nvPr/>
        </p:nvSpPr>
        <p:spPr>
          <a:xfrm>
            <a:off x="556981" y="1598887"/>
            <a:ext cx="11330219" cy="5039657"/>
          </a:xfrm>
          <a:custGeom>
            <a:avLst/>
            <a:gdLst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330219 w 11330219"/>
              <a:gd name="connsiteY2" fmla="*/ 5003081 h 5003081"/>
              <a:gd name="connsiteX3" fmla="*/ 0 w 11330219"/>
              <a:gd name="connsiteY3" fmla="*/ 5003081 h 5003081"/>
              <a:gd name="connsiteX4" fmla="*/ 0 w 11330219"/>
              <a:gd name="connsiteY4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0 w 11330219"/>
              <a:gd name="connsiteY4" fmla="*/ 5003081 h 5003081"/>
              <a:gd name="connsiteX5" fmla="*/ 0 w 11330219"/>
              <a:gd name="connsiteY5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25547 w 11330219"/>
              <a:gd name="connsiteY3" fmla="*/ 4582457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07259 w 11330219"/>
              <a:gd name="connsiteY3" fmla="*/ 4801913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341754"/>
              <a:gd name="connsiteX1" fmla="*/ 11330219 w 11330219"/>
              <a:gd name="connsiteY1" fmla="*/ 0 h 5341754"/>
              <a:gd name="connsiteX2" fmla="*/ 11183915 w 11330219"/>
              <a:gd name="connsiteY2" fmla="*/ 4088681 h 5341754"/>
              <a:gd name="connsiteX3" fmla="*/ 10507259 w 11330219"/>
              <a:gd name="connsiteY3" fmla="*/ 4801913 h 5341754"/>
              <a:gd name="connsiteX4" fmla="*/ 0 w 11330219"/>
              <a:gd name="connsiteY4" fmla="*/ 5003081 h 5341754"/>
              <a:gd name="connsiteX5" fmla="*/ 0 w 11330219"/>
              <a:gd name="connsiteY5" fmla="*/ 0 h 5341754"/>
              <a:gd name="connsiteX0" fmla="*/ 0 w 11330219"/>
              <a:gd name="connsiteY0" fmla="*/ 0 h 5406562"/>
              <a:gd name="connsiteX1" fmla="*/ 11330219 w 11330219"/>
              <a:gd name="connsiteY1" fmla="*/ 0 h 5406562"/>
              <a:gd name="connsiteX2" fmla="*/ 11183915 w 11330219"/>
              <a:gd name="connsiteY2" fmla="*/ 4088681 h 5406562"/>
              <a:gd name="connsiteX3" fmla="*/ 10196363 w 11330219"/>
              <a:gd name="connsiteY3" fmla="*/ 5039657 h 5406562"/>
              <a:gd name="connsiteX4" fmla="*/ 0 w 11330219"/>
              <a:gd name="connsiteY4" fmla="*/ 5003081 h 5406562"/>
              <a:gd name="connsiteX5" fmla="*/ 0 w 11330219"/>
              <a:gd name="connsiteY5" fmla="*/ 0 h 5406562"/>
              <a:gd name="connsiteX0" fmla="*/ 0 w 11330219"/>
              <a:gd name="connsiteY0" fmla="*/ 0 h 5102428"/>
              <a:gd name="connsiteX1" fmla="*/ 11330219 w 11330219"/>
              <a:gd name="connsiteY1" fmla="*/ 0 h 5102428"/>
              <a:gd name="connsiteX2" fmla="*/ 11183915 w 11330219"/>
              <a:gd name="connsiteY2" fmla="*/ 4088681 h 5102428"/>
              <a:gd name="connsiteX3" fmla="*/ 10196363 w 11330219"/>
              <a:gd name="connsiteY3" fmla="*/ 5039657 h 5102428"/>
              <a:gd name="connsiteX4" fmla="*/ 0 w 11330219"/>
              <a:gd name="connsiteY4" fmla="*/ 5003081 h 5102428"/>
              <a:gd name="connsiteX5" fmla="*/ 0 w 11330219"/>
              <a:gd name="connsiteY5" fmla="*/ 0 h 5102428"/>
              <a:gd name="connsiteX0" fmla="*/ 0 w 11330219"/>
              <a:gd name="connsiteY0" fmla="*/ 0 h 5039657"/>
              <a:gd name="connsiteX1" fmla="*/ 11330219 w 11330219"/>
              <a:gd name="connsiteY1" fmla="*/ 0 h 5039657"/>
              <a:gd name="connsiteX2" fmla="*/ 11183915 w 11330219"/>
              <a:gd name="connsiteY2" fmla="*/ 4088681 h 5039657"/>
              <a:gd name="connsiteX3" fmla="*/ 10196363 w 11330219"/>
              <a:gd name="connsiteY3" fmla="*/ 5039657 h 5039657"/>
              <a:gd name="connsiteX4" fmla="*/ 0 w 11330219"/>
              <a:gd name="connsiteY4" fmla="*/ 5003081 h 5039657"/>
              <a:gd name="connsiteX5" fmla="*/ 0 w 11330219"/>
              <a:gd name="connsiteY5" fmla="*/ 0 h 50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0219" h="5039657">
                <a:moveTo>
                  <a:pt x="0" y="0"/>
                </a:moveTo>
                <a:lnTo>
                  <a:pt x="11330219" y="0"/>
                </a:lnTo>
                <a:cubicBezTo>
                  <a:pt x="11324123" y="1362894"/>
                  <a:pt x="11190011" y="2725787"/>
                  <a:pt x="11183915" y="4088681"/>
                </a:cubicBezTo>
                <a:lnTo>
                  <a:pt x="10196363" y="5039657"/>
                </a:lnTo>
                <a:lnTo>
                  <a:pt x="0" y="5003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29" y="2322844"/>
            <a:ext cx="77894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Small </a:t>
            </a: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Data </a:t>
            </a: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Rapidly Changing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Low Latency </a:t>
            </a: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Online Learning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4000" b="1" dirty="0">
                <a:latin typeface="Gill Sans Light" charset="0"/>
                <a:ea typeface="Gill Sans Light" charset="0"/>
                <a:cs typeface="Gill Sans Light" charset="0"/>
              </a:rPr>
              <a:t>Sensitive to </a:t>
            </a:r>
            <a:r>
              <a:rPr lang="en-US" sz="4000" b="1" dirty="0" smtClean="0">
                <a:latin typeface="Gill Sans Light" charset="0"/>
                <a:ea typeface="Gill Sans Light" charset="0"/>
                <a:cs typeface="Gill Sans Light" charset="0"/>
              </a:rPr>
              <a:t>feedback bias</a:t>
            </a:r>
            <a:endParaRPr lang="en-US" sz="4000" b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999704" y="2945683"/>
            <a:ext cx="3171401" cy="2456202"/>
            <a:chOff x="5799048" y="2859452"/>
            <a:chExt cx="3171401" cy="2456202"/>
          </a:xfrm>
        </p:grpSpPr>
        <p:grpSp>
          <p:nvGrpSpPr>
            <p:cNvPr id="28" name="Group 27"/>
            <p:cNvGrpSpPr/>
            <p:nvPr/>
          </p:nvGrpSpPr>
          <p:grpSpPr>
            <a:xfrm>
              <a:off x="5799048" y="2859452"/>
              <a:ext cx="2440165" cy="2410102"/>
              <a:chOff x="6422121" y="2086282"/>
              <a:chExt cx="2440165" cy="24101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22121" y="2086282"/>
                <a:ext cx="2440165" cy="1082782"/>
                <a:chOff x="6432631" y="2191384"/>
                <a:chExt cx="2440165" cy="10827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32631" y="2226635"/>
                  <a:ext cx="1047531" cy="1047531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7197337" y="2191384"/>
                  <a:ext cx="167545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Shopping</a:t>
                  </a:r>
                  <a:b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</a:br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for Mom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6597326" y="3419166"/>
                <a:ext cx="16754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Shopping</a:t>
                </a:r>
                <a:b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for Me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764218">
              <a:off x="7612968" y="3958174"/>
              <a:ext cx="1737575" cy="97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163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577" y="385438"/>
            <a:ext cx="6236339" cy="15364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Dangerous Feedback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8" y="2326291"/>
            <a:ext cx="5455436" cy="22702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 once looked at cameras on </a:t>
            </a:r>
            <a:br>
              <a:rPr lang="en-US" dirty="0" smtClean="0"/>
            </a:br>
            <a:r>
              <a:rPr lang="en-US" dirty="0" smtClean="0"/>
              <a:t>Amazon …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94871" y="304159"/>
            <a:ext cx="6085719" cy="5935642"/>
            <a:chOff x="4346153" y="228119"/>
            <a:chExt cx="4564289" cy="44517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6153" y="496734"/>
              <a:ext cx="4564289" cy="418311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ContrastingLeftFacing"/>
              <a:lightRig rig="threePt" dir="t"/>
            </a:scene3d>
          </p:spPr>
        </p:pic>
        <p:sp>
          <p:nvSpPr>
            <p:cNvPr id="14" name="TextBox 13"/>
            <p:cNvSpPr txBox="1"/>
            <p:nvPr/>
          </p:nvSpPr>
          <p:spPr>
            <a:xfrm rot="175233">
              <a:off x="5776477" y="228119"/>
              <a:ext cx="2528577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My Amazon Homepage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741840" y="2157904"/>
            <a:ext cx="4168877" cy="1345323"/>
            <a:chOff x="4306380" y="1618428"/>
            <a:chExt cx="3126658" cy="1008992"/>
          </a:xfrm>
        </p:grpSpPr>
        <p:sp>
          <p:nvSpPr>
            <p:cNvPr id="29" name="TextBox 28"/>
            <p:cNvSpPr txBox="1"/>
            <p:nvPr/>
          </p:nvSpPr>
          <p:spPr>
            <a:xfrm>
              <a:off x="4306380" y="1744022"/>
              <a:ext cx="584536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Bags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488624" y="1618428"/>
              <a:ext cx="1944414" cy="1008992"/>
            </a:xfrm>
            <a:custGeom>
              <a:avLst/>
              <a:gdLst>
                <a:gd name="connsiteX0" fmla="*/ 31531 w 1965435"/>
                <a:gd name="connsiteY0" fmla="*/ 0 h 1124606"/>
                <a:gd name="connsiteX1" fmla="*/ 1965435 w 1965435"/>
                <a:gd name="connsiteY1" fmla="*/ 472965 h 1124606"/>
                <a:gd name="connsiteX2" fmla="*/ 1912883 w 1965435"/>
                <a:gd name="connsiteY2" fmla="*/ 1124606 h 1124606"/>
                <a:gd name="connsiteX3" fmla="*/ 0 w 1965435"/>
                <a:gd name="connsiteY3" fmla="*/ 599089 h 1124606"/>
                <a:gd name="connsiteX4" fmla="*/ 31531 w 1965435"/>
                <a:gd name="connsiteY4" fmla="*/ 0 h 1124606"/>
                <a:gd name="connsiteX0" fmla="*/ 31531 w 1965435"/>
                <a:gd name="connsiteY0" fmla="*/ 0 h 1061544"/>
                <a:gd name="connsiteX1" fmla="*/ 1965435 w 1965435"/>
                <a:gd name="connsiteY1" fmla="*/ 472965 h 1061544"/>
                <a:gd name="connsiteX2" fmla="*/ 1912883 w 1965435"/>
                <a:gd name="connsiteY2" fmla="*/ 1061544 h 1061544"/>
                <a:gd name="connsiteX3" fmla="*/ 0 w 1965435"/>
                <a:gd name="connsiteY3" fmla="*/ 599089 h 1061544"/>
                <a:gd name="connsiteX4" fmla="*/ 31531 w 1965435"/>
                <a:gd name="connsiteY4" fmla="*/ 0 h 1061544"/>
                <a:gd name="connsiteX0" fmla="*/ 21021 w 1965435"/>
                <a:gd name="connsiteY0" fmla="*/ 0 h 1008992"/>
                <a:gd name="connsiteX1" fmla="*/ 1965435 w 1965435"/>
                <a:gd name="connsiteY1" fmla="*/ 420413 h 1008992"/>
                <a:gd name="connsiteX2" fmla="*/ 1912883 w 1965435"/>
                <a:gd name="connsiteY2" fmla="*/ 1008992 h 1008992"/>
                <a:gd name="connsiteX3" fmla="*/ 0 w 1965435"/>
                <a:gd name="connsiteY3" fmla="*/ 546537 h 1008992"/>
                <a:gd name="connsiteX4" fmla="*/ 21021 w 1965435"/>
                <a:gd name="connsiteY4" fmla="*/ 0 h 1008992"/>
                <a:gd name="connsiteX0" fmla="*/ 21021 w 1944414"/>
                <a:gd name="connsiteY0" fmla="*/ 0 h 1008992"/>
                <a:gd name="connsiteX1" fmla="*/ 1944414 w 1944414"/>
                <a:gd name="connsiteY1" fmla="*/ 388882 h 1008992"/>
                <a:gd name="connsiteX2" fmla="*/ 1912883 w 1944414"/>
                <a:gd name="connsiteY2" fmla="*/ 1008992 h 1008992"/>
                <a:gd name="connsiteX3" fmla="*/ 0 w 1944414"/>
                <a:gd name="connsiteY3" fmla="*/ 546537 h 1008992"/>
                <a:gd name="connsiteX4" fmla="*/ 21021 w 1944414"/>
                <a:gd name="connsiteY4" fmla="*/ 0 h 100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414" h="1008992">
                  <a:moveTo>
                    <a:pt x="21021" y="0"/>
                  </a:moveTo>
                  <a:lnTo>
                    <a:pt x="1944414" y="388882"/>
                  </a:lnTo>
                  <a:lnTo>
                    <a:pt x="1912883" y="1008992"/>
                  </a:lnTo>
                  <a:lnTo>
                    <a:pt x="0" y="546537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chemeClr val="accent3">
                <a:alpha val="50196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1" name="Straight Arrow Connector 30"/>
            <p:cNvCxnSpPr>
              <a:stCxn id="29" idx="3"/>
            </p:cNvCxnSpPr>
            <p:nvPr/>
          </p:nvCxnSpPr>
          <p:spPr>
            <a:xfrm flipV="1">
              <a:off x="4890916" y="1853670"/>
              <a:ext cx="597709" cy="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28617" y="2958160"/>
            <a:ext cx="6488864" cy="3533888"/>
            <a:chOff x="3096463" y="2113520"/>
            <a:chExt cx="4866648" cy="2650416"/>
          </a:xfrm>
        </p:grpSpPr>
        <p:sp>
          <p:nvSpPr>
            <p:cNvPr id="5" name="Freeform 4"/>
            <p:cNvSpPr/>
            <p:nvPr/>
          </p:nvSpPr>
          <p:spPr>
            <a:xfrm>
              <a:off x="5431517" y="2113520"/>
              <a:ext cx="1965435" cy="1124606"/>
            </a:xfrm>
            <a:custGeom>
              <a:avLst/>
              <a:gdLst>
                <a:gd name="connsiteX0" fmla="*/ 31531 w 1965435"/>
                <a:gd name="connsiteY0" fmla="*/ 0 h 1124606"/>
                <a:gd name="connsiteX1" fmla="*/ 1965435 w 1965435"/>
                <a:gd name="connsiteY1" fmla="*/ 472965 h 1124606"/>
                <a:gd name="connsiteX2" fmla="*/ 1912883 w 1965435"/>
                <a:gd name="connsiteY2" fmla="*/ 1124606 h 1124606"/>
                <a:gd name="connsiteX3" fmla="*/ 0 w 1965435"/>
                <a:gd name="connsiteY3" fmla="*/ 599089 h 1124606"/>
                <a:gd name="connsiteX4" fmla="*/ 31531 w 1965435"/>
                <a:gd name="connsiteY4" fmla="*/ 0 h 112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5435" h="1124606">
                  <a:moveTo>
                    <a:pt x="31531" y="0"/>
                  </a:moveTo>
                  <a:lnTo>
                    <a:pt x="1965435" y="472965"/>
                  </a:lnTo>
                  <a:lnTo>
                    <a:pt x="1912883" y="1124606"/>
                  </a:lnTo>
                  <a:lnTo>
                    <a:pt x="0" y="599089"/>
                  </a:lnTo>
                  <a:lnTo>
                    <a:pt x="31531" y="0"/>
                  </a:lnTo>
                  <a:close/>
                </a:path>
              </a:pathLst>
            </a:custGeom>
            <a:solidFill>
              <a:srgbClr val="FD996A">
                <a:alpha val="50196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Freeform 5"/>
            <p:cNvSpPr/>
            <p:nvPr/>
          </p:nvSpPr>
          <p:spPr>
            <a:xfrm>
              <a:off x="7269429" y="2567275"/>
              <a:ext cx="693682" cy="2196661"/>
            </a:xfrm>
            <a:custGeom>
              <a:avLst/>
              <a:gdLst>
                <a:gd name="connsiteX0" fmla="*/ 31531 w 1965435"/>
                <a:gd name="connsiteY0" fmla="*/ 0 h 1124606"/>
                <a:gd name="connsiteX1" fmla="*/ 1965435 w 1965435"/>
                <a:gd name="connsiteY1" fmla="*/ 472965 h 1124606"/>
                <a:gd name="connsiteX2" fmla="*/ 1912883 w 1965435"/>
                <a:gd name="connsiteY2" fmla="*/ 1124606 h 1124606"/>
                <a:gd name="connsiteX3" fmla="*/ 0 w 1965435"/>
                <a:gd name="connsiteY3" fmla="*/ 599089 h 1124606"/>
                <a:gd name="connsiteX4" fmla="*/ 31531 w 1965435"/>
                <a:gd name="connsiteY4" fmla="*/ 0 h 1124606"/>
                <a:gd name="connsiteX0" fmla="*/ 546538 w 1965435"/>
                <a:gd name="connsiteY0" fmla="*/ 0 h 1923392"/>
                <a:gd name="connsiteX1" fmla="*/ 1965435 w 1965435"/>
                <a:gd name="connsiteY1" fmla="*/ 1271751 h 1923392"/>
                <a:gd name="connsiteX2" fmla="*/ 1912883 w 1965435"/>
                <a:gd name="connsiteY2" fmla="*/ 1923392 h 1923392"/>
                <a:gd name="connsiteX3" fmla="*/ 0 w 1965435"/>
                <a:gd name="connsiteY3" fmla="*/ 1397875 h 1923392"/>
                <a:gd name="connsiteX4" fmla="*/ 546538 w 1965435"/>
                <a:gd name="connsiteY4" fmla="*/ 0 h 1923392"/>
                <a:gd name="connsiteX0" fmla="*/ 472966 w 1965435"/>
                <a:gd name="connsiteY0" fmla="*/ 0 h 1954923"/>
                <a:gd name="connsiteX1" fmla="*/ 1965435 w 1965435"/>
                <a:gd name="connsiteY1" fmla="*/ 1303282 h 1954923"/>
                <a:gd name="connsiteX2" fmla="*/ 1912883 w 1965435"/>
                <a:gd name="connsiteY2" fmla="*/ 1954923 h 1954923"/>
                <a:gd name="connsiteX3" fmla="*/ 0 w 1965435"/>
                <a:gd name="connsiteY3" fmla="*/ 1429406 h 1954923"/>
                <a:gd name="connsiteX4" fmla="*/ 472966 w 1965435"/>
                <a:gd name="connsiteY4" fmla="*/ 0 h 1954923"/>
                <a:gd name="connsiteX0" fmla="*/ 472966 w 1912883"/>
                <a:gd name="connsiteY0" fmla="*/ 0 h 1954923"/>
                <a:gd name="connsiteX1" fmla="*/ 966952 w 1912883"/>
                <a:gd name="connsiteY1" fmla="*/ 63061 h 1954923"/>
                <a:gd name="connsiteX2" fmla="*/ 1912883 w 1912883"/>
                <a:gd name="connsiteY2" fmla="*/ 1954923 h 1954923"/>
                <a:gd name="connsiteX3" fmla="*/ 0 w 1912883"/>
                <a:gd name="connsiteY3" fmla="*/ 1429406 h 1954923"/>
                <a:gd name="connsiteX4" fmla="*/ 472966 w 1912883"/>
                <a:gd name="connsiteY4" fmla="*/ 0 h 1954923"/>
                <a:gd name="connsiteX0" fmla="*/ 472966 w 966952"/>
                <a:gd name="connsiteY0" fmla="*/ 0 h 2207171"/>
                <a:gd name="connsiteX1" fmla="*/ 966952 w 966952"/>
                <a:gd name="connsiteY1" fmla="*/ 63061 h 2207171"/>
                <a:gd name="connsiteX2" fmla="*/ 819807 w 966952"/>
                <a:gd name="connsiteY2" fmla="*/ 2207171 h 2207171"/>
                <a:gd name="connsiteX3" fmla="*/ 0 w 966952"/>
                <a:gd name="connsiteY3" fmla="*/ 1429406 h 2207171"/>
                <a:gd name="connsiteX4" fmla="*/ 472966 w 966952"/>
                <a:gd name="connsiteY4" fmla="*/ 0 h 2207171"/>
                <a:gd name="connsiteX0" fmla="*/ 472966 w 1008993"/>
                <a:gd name="connsiteY0" fmla="*/ 0 h 2207171"/>
                <a:gd name="connsiteX1" fmla="*/ 1008993 w 1008993"/>
                <a:gd name="connsiteY1" fmla="*/ 63061 h 2207171"/>
                <a:gd name="connsiteX2" fmla="*/ 819807 w 1008993"/>
                <a:gd name="connsiteY2" fmla="*/ 2207171 h 2207171"/>
                <a:gd name="connsiteX3" fmla="*/ 0 w 1008993"/>
                <a:gd name="connsiteY3" fmla="*/ 1429406 h 2207171"/>
                <a:gd name="connsiteX4" fmla="*/ 472966 w 1008993"/>
                <a:gd name="connsiteY4" fmla="*/ 0 h 2207171"/>
                <a:gd name="connsiteX0" fmla="*/ 472966 w 1008993"/>
                <a:gd name="connsiteY0" fmla="*/ 0 h 2217682"/>
                <a:gd name="connsiteX1" fmla="*/ 1008993 w 1008993"/>
                <a:gd name="connsiteY1" fmla="*/ 63061 h 2217682"/>
                <a:gd name="connsiteX2" fmla="*/ 840828 w 1008993"/>
                <a:gd name="connsiteY2" fmla="*/ 2217682 h 2217682"/>
                <a:gd name="connsiteX3" fmla="*/ 0 w 1008993"/>
                <a:gd name="connsiteY3" fmla="*/ 1429406 h 2217682"/>
                <a:gd name="connsiteX4" fmla="*/ 472966 w 1008993"/>
                <a:gd name="connsiteY4" fmla="*/ 0 h 2217682"/>
                <a:gd name="connsiteX0" fmla="*/ 157655 w 693682"/>
                <a:gd name="connsiteY0" fmla="*/ 0 h 2217682"/>
                <a:gd name="connsiteX1" fmla="*/ 693682 w 693682"/>
                <a:gd name="connsiteY1" fmla="*/ 63061 h 2217682"/>
                <a:gd name="connsiteX2" fmla="*/ 525517 w 693682"/>
                <a:gd name="connsiteY2" fmla="*/ 2217682 h 2217682"/>
                <a:gd name="connsiteX3" fmla="*/ 0 w 693682"/>
                <a:gd name="connsiteY3" fmla="*/ 1975944 h 2217682"/>
                <a:gd name="connsiteX4" fmla="*/ 157655 w 693682"/>
                <a:gd name="connsiteY4" fmla="*/ 0 h 2217682"/>
                <a:gd name="connsiteX0" fmla="*/ 168165 w 693682"/>
                <a:gd name="connsiteY0" fmla="*/ 0 h 2270234"/>
                <a:gd name="connsiteX1" fmla="*/ 693682 w 693682"/>
                <a:gd name="connsiteY1" fmla="*/ 115613 h 2270234"/>
                <a:gd name="connsiteX2" fmla="*/ 525517 w 693682"/>
                <a:gd name="connsiteY2" fmla="*/ 2270234 h 2270234"/>
                <a:gd name="connsiteX3" fmla="*/ 0 w 693682"/>
                <a:gd name="connsiteY3" fmla="*/ 2028496 h 2270234"/>
                <a:gd name="connsiteX4" fmla="*/ 168165 w 693682"/>
                <a:gd name="connsiteY4" fmla="*/ 0 h 2270234"/>
                <a:gd name="connsiteX0" fmla="*/ 168165 w 693682"/>
                <a:gd name="connsiteY0" fmla="*/ 0 h 2196661"/>
                <a:gd name="connsiteX1" fmla="*/ 693682 w 693682"/>
                <a:gd name="connsiteY1" fmla="*/ 115613 h 2196661"/>
                <a:gd name="connsiteX2" fmla="*/ 525517 w 693682"/>
                <a:gd name="connsiteY2" fmla="*/ 2196661 h 2196661"/>
                <a:gd name="connsiteX3" fmla="*/ 0 w 693682"/>
                <a:gd name="connsiteY3" fmla="*/ 2028496 h 2196661"/>
                <a:gd name="connsiteX4" fmla="*/ 168165 w 693682"/>
                <a:gd name="connsiteY4" fmla="*/ 0 h 219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682" h="2196661">
                  <a:moveTo>
                    <a:pt x="168165" y="0"/>
                  </a:moveTo>
                  <a:lnTo>
                    <a:pt x="693682" y="115613"/>
                  </a:lnTo>
                  <a:lnTo>
                    <a:pt x="525517" y="2196661"/>
                  </a:lnTo>
                  <a:lnTo>
                    <a:pt x="0" y="2028496"/>
                  </a:lnTo>
                  <a:lnTo>
                    <a:pt x="168165" y="0"/>
                  </a:lnTo>
                  <a:close/>
                </a:path>
              </a:pathLst>
            </a:custGeom>
            <a:solidFill>
              <a:srgbClr val="FD996A">
                <a:alpha val="50196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96463" y="2370136"/>
              <a:ext cx="1944413" cy="9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Similar cameras and 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accessories</a:t>
              </a:r>
            </a:p>
          </p:txBody>
        </p:sp>
        <p:cxnSp>
          <p:nvCxnSpPr>
            <p:cNvPr id="9" name="Straight Arrow Connector 8"/>
            <p:cNvCxnSpPr>
              <a:stCxn id="7" idx="3"/>
              <a:endCxn id="5" idx="3"/>
            </p:cNvCxnSpPr>
            <p:nvPr/>
          </p:nvCxnSpPr>
          <p:spPr>
            <a:xfrm flipV="1">
              <a:off x="5040876" y="2712609"/>
              <a:ext cx="390641" cy="1538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040876" y="3020137"/>
              <a:ext cx="2356076" cy="4219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654577" y="5031643"/>
            <a:ext cx="559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Gill Sans Light" charset="0"/>
                <a:ea typeface="Gill Sans Light" charset="0"/>
                <a:cs typeface="Gill Sans Light" charset="0"/>
              </a:rPr>
              <a:t>How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would </a:t>
            </a:r>
            <a:r>
              <a:rPr lang="en-US" sz="3200">
                <a:latin typeface="Gill Sans Light" charset="0"/>
                <a:ea typeface="Gill Sans Light" charset="0"/>
                <a:cs typeface="Gill Sans Light" charset="0"/>
              </a:rPr>
              <a:t>they </a:t>
            </a:r>
            <a:r>
              <a:rPr lang="en-US" sz="3200" smtClean="0">
                <a:latin typeface="Gill Sans Light" charset="0"/>
                <a:ea typeface="Gill Sans Light" charset="0"/>
                <a:cs typeface="Gill Sans Light" charset="0"/>
              </a:rPr>
              <a:t>learn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that I </a:t>
            </a:r>
            <a:r>
              <a:rPr lang="en-US" sz="3200">
                <a:latin typeface="Gill Sans Light" charset="0"/>
                <a:ea typeface="Gill Sans Light" charset="0"/>
                <a:cs typeface="Gill Sans Light" charset="0"/>
              </a:rPr>
              <a:t>also </a:t>
            </a:r>
            <a:endParaRPr lang="en-US" sz="3200" smtClean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like kites and archery?</a:t>
            </a:r>
            <a:endParaRPr lang="en-US" sz="3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0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0210800" cy="1143000"/>
          </a:xfrm>
        </p:spPr>
        <p:txBody>
          <a:bodyPr>
            <a:noAutofit/>
          </a:bodyPr>
          <a:lstStyle/>
          <a:p>
            <a:r>
              <a:rPr lang="en-US" sz="5400" dirty="0"/>
              <a:t>Exploration / Exploitation Tradeoff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8300" y="1562609"/>
            <a:ext cx="10954512" cy="11951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i="1" dirty="0" smtClean="0"/>
              <a:t>Systems that can </a:t>
            </a:r>
            <a:r>
              <a:rPr lang="en-US" sz="4400" i="1" dirty="0"/>
              <a:t>take</a:t>
            </a:r>
            <a:r>
              <a:rPr lang="en-US" sz="4400" i="1" dirty="0" smtClean="0">
                <a:solidFill>
                  <a:srgbClr val="FF0000"/>
                </a:solidFill>
              </a:rPr>
              <a:t> </a:t>
            </a:r>
            <a:r>
              <a:rPr lang="en-US" sz="4400" i="1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actions</a:t>
            </a:r>
            <a:r>
              <a:rPr lang="en-US" sz="4400" i="1" dirty="0" smtClean="0">
                <a:solidFill>
                  <a:srgbClr val="FF0000"/>
                </a:solidFill>
              </a:rPr>
              <a:t> </a:t>
            </a:r>
            <a:r>
              <a:rPr lang="en-US" sz="4400" i="1" dirty="0" smtClean="0"/>
              <a:t>can </a:t>
            </a:r>
            <a:br>
              <a:rPr lang="en-US" sz="4400" i="1" dirty="0" smtClean="0"/>
            </a:br>
            <a:r>
              <a:rPr lang="en-US" sz="4400" i="1" dirty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adversely bias </a:t>
            </a:r>
            <a:r>
              <a:rPr lang="en-US" sz="4400" i="1" dirty="0" smtClean="0"/>
              <a:t>future </a:t>
            </a:r>
            <a:r>
              <a:rPr lang="en-US" sz="4400" i="1" dirty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lang="en-US" sz="4400" i="1" dirty="0" smtClean="0"/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7472" y="3149517"/>
            <a:ext cx="11442192" cy="1761445"/>
            <a:chOff x="347472" y="3149517"/>
            <a:chExt cx="11442192" cy="1761445"/>
          </a:xfrm>
        </p:grpSpPr>
        <p:sp>
          <p:nvSpPr>
            <p:cNvPr id="6" name="Left-Right Arrow 5"/>
            <p:cNvSpPr/>
            <p:nvPr/>
          </p:nvSpPr>
          <p:spPr>
            <a:xfrm>
              <a:off x="2456725" y="3149517"/>
              <a:ext cx="7579826" cy="1761445"/>
            </a:xfrm>
            <a:prstGeom prst="leftRightArrow">
              <a:avLst>
                <a:gd name="adj1" fmla="val 61475"/>
                <a:gd name="adj2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smtClean="0">
                  <a:latin typeface="Gill Sans Light" charset="0"/>
                  <a:ea typeface="Gill Sans Light" charset="0"/>
                  <a:cs typeface="Gill Sans Light" charset="0"/>
                </a:rPr>
                <a:t>Exploration          </a:t>
              </a:r>
              <a:r>
                <a:rPr lang="en-US" sz="3600" dirty="0">
                  <a:latin typeface="Gill Sans Light" charset="0"/>
                  <a:ea typeface="Gill Sans Light" charset="0"/>
                  <a:cs typeface="Gill Sans Light" charset="0"/>
                </a:rPr>
                <a:t>Exploitation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73754" y="3368520"/>
              <a:ext cx="19159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i="1" dirty="0" smtClean="0">
                  <a:latin typeface="Gill Sans Light" charset="0"/>
                  <a:ea typeface="Gill Sans Light" charset="0"/>
                  <a:cs typeface="Gill Sans Light" charset="0"/>
                </a:rPr>
                <a:t>“Greedy”</a:t>
              </a:r>
              <a:endParaRPr lang="en-US" sz="4000" i="1" dirty="0">
                <a:latin typeface="Gill Sans Light" charset="0"/>
                <a:ea typeface="Gill Sans Light" charset="0"/>
                <a:cs typeface="Gill Sans Light" charset="0"/>
              </a:endParaRPr>
            </a:p>
            <a:p>
              <a:pPr algn="ctr"/>
              <a:r>
                <a:rPr lang="en-US" sz="4000" dirty="0">
                  <a:latin typeface="Gill Sans Light" charset="0"/>
                  <a:ea typeface="Gill Sans Light" charset="0"/>
                  <a:cs typeface="Gill Sans Light" charset="0"/>
                </a:rPr>
                <a:t>Action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7472" y="3368520"/>
              <a:ext cx="216758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i="1" dirty="0" smtClean="0">
                  <a:latin typeface="Gill Sans Light" charset="0"/>
                  <a:ea typeface="Gill Sans Light" charset="0"/>
                  <a:cs typeface="Gill Sans Light" charset="0"/>
                </a:rPr>
                <a:t>“Random”</a:t>
              </a:r>
              <a:endParaRPr lang="en-US" sz="4000" i="1" dirty="0">
                <a:latin typeface="Gill Sans Light" charset="0"/>
                <a:ea typeface="Gill Sans Light" charset="0"/>
                <a:cs typeface="Gill Sans Light" charset="0"/>
              </a:endParaRPr>
            </a:p>
            <a:p>
              <a:pPr algn="ctr"/>
              <a:r>
                <a:rPr lang="en-US" sz="4000" dirty="0">
                  <a:latin typeface="Gill Sans Light" charset="0"/>
                  <a:ea typeface="Gill Sans Light" charset="0"/>
                  <a:cs typeface="Gill Sans Light" charset="0"/>
                </a:rPr>
                <a:t>Action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792225" y="5521770"/>
            <a:ext cx="8646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Gill Sans Light"/>
                <a:cs typeface="Gill Sans Light"/>
              </a:rPr>
              <a:t>Tradeoff must be addressed in </a:t>
            </a:r>
            <a:r>
              <a:rPr lang="en-US" sz="4400" i="1" dirty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real-time</a:t>
            </a:r>
            <a:r>
              <a:rPr lang="en-US" sz="4400" i="1" dirty="0">
                <a:latin typeface="Gill Sans Light"/>
                <a:cs typeface="Gill Sans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36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Dato Solution to </a:t>
            </a:r>
            <a:r>
              <a:rPr lang="en-US" dirty="0" smtClean="0"/>
              <a:t>Adaptation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89" y="1811881"/>
            <a:ext cx="11388811" cy="47974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Rapid offline learning with </a:t>
            </a:r>
            <a:r>
              <a:rPr lang="en-US" dirty="0" smtClean="0">
                <a:solidFill>
                  <a:schemeClr val="accent4"/>
                </a:solidFill>
              </a:rPr>
              <a:t>GraphLab Create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Fast linear time algorithms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Process 10’s billions of records per minute.</a:t>
            </a:r>
          </a:p>
          <a:p>
            <a:pPr marL="0" indent="0">
              <a:buNone/>
            </a:pPr>
            <a:r>
              <a:rPr lang="en-US" dirty="0" smtClean="0"/>
              <a:t>Online bandit adaptation in </a:t>
            </a:r>
            <a:r>
              <a:rPr lang="en-US" dirty="0" smtClean="0">
                <a:solidFill>
                  <a:schemeClr val="accent4"/>
                </a:solidFill>
              </a:rPr>
              <a:t>Predictive </a:t>
            </a:r>
            <a:r>
              <a:rPr lang="en-US" dirty="0" smtClean="0">
                <a:solidFill>
                  <a:schemeClr val="accent4"/>
                </a:solidFill>
              </a:rPr>
              <a:t>Services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Models compete dynamically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9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0315" y="270756"/>
            <a:ext cx="10972800" cy="1143000"/>
          </a:xfrm>
        </p:spPr>
        <p:txBody>
          <a:bodyPr/>
          <a:lstStyle/>
          <a:p>
            <a:r>
              <a:rPr lang="en-US" dirty="0" smtClean="0"/>
              <a:t>Frameworks and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75" y="1686136"/>
            <a:ext cx="2032000" cy="736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64234" y="2663171"/>
            <a:ext cx="1773431" cy="1425302"/>
            <a:chOff x="2667438" y="3571365"/>
            <a:chExt cx="2311838" cy="18580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438" y="3571365"/>
              <a:ext cx="2311838" cy="148358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479135" y="4715729"/>
              <a:ext cx="1292437" cy="71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>
                  <a:latin typeface="Gill Sans Light" charset="0"/>
                  <a:ea typeface="Gill Sans Light" charset="0"/>
                  <a:cs typeface="Gill Sans Light" charset="0"/>
                </a:rPr>
                <a:t>MLlib</a:t>
              </a:r>
              <a:endParaRPr lang="en-US" sz="3600" dirty="0" smtClean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45559" y="1485898"/>
            <a:ext cx="2913611" cy="1453043"/>
            <a:chOff x="5142568" y="1782082"/>
            <a:chExt cx="2913611" cy="14530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03490" y="2650350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596" y="5117431"/>
            <a:ext cx="1693399" cy="1693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02" y="5779859"/>
            <a:ext cx="2540000" cy="584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263" y="2970645"/>
            <a:ext cx="1983568" cy="849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6443" y="1412342"/>
            <a:ext cx="2233978" cy="149594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6473" y="4937872"/>
            <a:ext cx="2100546" cy="769441"/>
            <a:chOff x="1370563" y="5444488"/>
            <a:chExt cx="2100546" cy="76944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0563" y="5448585"/>
              <a:ext cx="762000" cy="762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053733" y="5444488"/>
              <a:ext cx="14173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2965A8"/>
                  </a:solidFill>
                  <a:latin typeface="HelveticaNeue-Medium" charset="0"/>
                </a:rPr>
                <a:t>MLC</a:t>
              </a:r>
              <a:endParaRPr lang="en-US" sz="4400" dirty="0" smtClean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53" y="2674875"/>
            <a:ext cx="2514600" cy="132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8489" y="5356347"/>
            <a:ext cx="4807859" cy="113392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338193" y="4206413"/>
            <a:ext cx="1636987" cy="1045413"/>
            <a:chOff x="9521366" y="3497171"/>
            <a:chExt cx="1636987" cy="104541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2"/>
            <a:srcRect l="19553" t="20128" r="16535" b="17776"/>
            <a:stretch/>
          </p:blipFill>
          <p:spPr>
            <a:xfrm>
              <a:off x="9632731" y="3497171"/>
              <a:ext cx="1434662" cy="104541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521366" y="3694448"/>
              <a:ext cx="1636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Gill Sans" charset="0"/>
                  <a:ea typeface="Gill Sans" charset="0"/>
                  <a:cs typeface="Gill Sans" charset="0"/>
                </a:rPr>
                <a:t>LIBSVM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09038" y="3894421"/>
            <a:ext cx="1711628" cy="1180396"/>
            <a:chOff x="8558827" y="2824768"/>
            <a:chExt cx="1711628" cy="118039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4"/>
          <a:srcRect t="8370" b="12374"/>
          <a:stretch/>
        </p:blipFill>
        <p:spPr>
          <a:xfrm>
            <a:off x="5283657" y="4194927"/>
            <a:ext cx="1213390" cy="961696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756607" y="3433670"/>
            <a:ext cx="1096775" cy="1373762"/>
            <a:chOff x="7750252" y="3625665"/>
            <a:chExt cx="1096775" cy="1373762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77885" y="3625665"/>
              <a:ext cx="925616" cy="92561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750252" y="4537762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Museo Sans 100" charset="0"/>
                  <a:ea typeface="Museo Sans 100" charset="0"/>
                  <a:cs typeface="Museo Sans 100" charset="0"/>
                </a:rPr>
                <a:t>Oryx 2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6"/>
          <a:srcRect l="13182" r="11981"/>
          <a:stretch/>
        </p:blipFill>
        <p:spPr>
          <a:xfrm>
            <a:off x="9622231" y="4028306"/>
            <a:ext cx="2248086" cy="6308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092117" y="3038183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Museo Sans 100" charset="0"/>
                <a:ea typeface="Museo Sans 100" charset="0"/>
                <a:cs typeface="Museo Sans 100" charset="0"/>
              </a:rPr>
              <a:t>BIDMach</a:t>
            </a:r>
            <a:endParaRPr lang="en-US" sz="3200" dirty="0" smtClean="0">
              <a:latin typeface="Museo Sans 100" charset="0"/>
              <a:ea typeface="Museo Sans 100" charset="0"/>
              <a:cs typeface="Museo Sans 10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1199" y="1454539"/>
            <a:ext cx="1464692" cy="11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 rot="10800000">
            <a:off x="7045413" y="2027670"/>
            <a:ext cx="2971800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3006814" y="2032683"/>
            <a:ext cx="4043065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Personalized Adaptation in </a:t>
            </a:r>
            <a:r>
              <a:rPr lang="en-US" dirty="0" err="1" smtClean="0"/>
              <a:t>Velox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3464014" y="2261283"/>
            <a:ext cx="5307889" cy="3476978"/>
            <a:chOff x="2209800" y="2819400"/>
            <a:chExt cx="5307889" cy="3476978"/>
          </a:xfrm>
        </p:grpSpPr>
        <p:grpSp>
          <p:nvGrpSpPr>
            <p:cNvPr id="16" name="Group 15"/>
            <p:cNvGrpSpPr/>
            <p:nvPr/>
          </p:nvGrpSpPr>
          <p:grpSpPr>
            <a:xfrm>
              <a:off x="4765698" y="4343400"/>
              <a:ext cx="1025502" cy="457200"/>
              <a:chOff x="4925568" y="4343400"/>
              <a:chExt cx="1475232" cy="45720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/>
            <p:nvPr/>
          </p:nvCxnSpPr>
          <p:spPr>
            <a:xfrm flipV="1">
              <a:off x="6705600" y="4566987"/>
              <a:ext cx="812089" cy="50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454862" y="3082192"/>
              <a:ext cx="1310836" cy="2937608"/>
              <a:chOff x="2362200" y="2946400"/>
              <a:chExt cx="2209800" cy="246380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>
              <a:off x="2209800" y="308944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596570" y="2819400"/>
              <a:ext cx="543746" cy="543746"/>
              <a:chOff x="3733800" y="3505200"/>
              <a:chExt cx="1676400" cy="1676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2209800" y="38128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596570" y="3542832"/>
              <a:ext cx="543746" cy="543746"/>
              <a:chOff x="3733800" y="3505200"/>
              <a:chExt cx="1676400" cy="167640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>
              <a:off x="2209800" y="455135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2596570" y="4281311"/>
              <a:ext cx="543746" cy="543746"/>
              <a:chOff x="3733800" y="3505200"/>
              <a:chExt cx="1676400" cy="1676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209800" y="5288896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2596570" y="5018854"/>
              <a:ext cx="543746" cy="543746"/>
              <a:chOff x="3733800" y="3505200"/>
              <a:chExt cx="1676400" cy="16764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140316" y="3089442"/>
              <a:ext cx="288684" cy="2935062"/>
              <a:chOff x="3140316" y="3089442"/>
              <a:chExt cx="432884" cy="293506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2209800" y="60226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2596570" y="5752632"/>
              <a:ext cx="543746" cy="543746"/>
              <a:chOff x="3733800" y="3505200"/>
              <a:chExt cx="1676400" cy="1676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842384" y="4337998"/>
              <a:ext cx="845660" cy="468005"/>
              <a:chOff x="2362200" y="3562350"/>
              <a:chExt cx="2209800" cy="12319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886200" y="3820685"/>
              <a:ext cx="1488831" cy="1488831"/>
              <a:chOff x="3733800" y="3505200"/>
              <a:chExt cx="1676400" cy="16764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126102" y="4086578"/>
              <a:ext cx="932276" cy="932276"/>
              <a:chOff x="3733800" y="3505200"/>
              <a:chExt cx="1676400" cy="16764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7033587" y="2032683"/>
            <a:ext cx="697627" cy="3962400"/>
            <a:chOff x="5398373" y="2590800"/>
            <a:chExt cx="697627" cy="396240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276482" y="2185084"/>
            <a:ext cx="22836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Personalization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293409" y="2185084"/>
            <a:ext cx="1243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Feature</a:t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1170" y="4265304"/>
            <a:ext cx="877549" cy="1338263"/>
          </a:xfrm>
          <a:prstGeom prst="rect">
            <a:avLst/>
          </a:prstGeom>
        </p:spPr>
      </p:pic>
      <p:cxnSp>
        <p:nvCxnSpPr>
          <p:cNvPr id="66" name="Elbow Connector 65"/>
          <p:cNvCxnSpPr/>
          <p:nvPr/>
        </p:nvCxnSpPr>
        <p:spPr>
          <a:xfrm rot="10800000">
            <a:off x="7859578" y="4465026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39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 rot="10800000">
            <a:off x="7045413" y="2027670"/>
            <a:ext cx="2971800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3006814" y="2032683"/>
            <a:ext cx="4043065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Personalized Adaptation in </a:t>
            </a:r>
            <a:r>
              <a:rPr lang="en-US" dirty="0" err="1" smtClean="0"/>
              <a:t>Velox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3464014" y="2261283"/>
            <a:ext cx="5307889" cy="3476978"/>
            <a:chOff x="2209800" y="2819400"/>
            <a:chExt cx="5307889" cy="3476978"/>
          </a:xfrm>
        </p:grpSpPr>
        <p:grpSp>
          <p:nvGrpSpPr>
            <p:cNvPr id="16" name="Group 15"/>
            <p:cNvGrpSpPr/>
            <p:nvPr/>
          </p:nvGrpSpPr>
          <p:grpSpPr>
            <a:xfrm>
              <a:off x="4765698" y="4343400"/>
              <a:ext cx="1025502" cy="457200"/>
              <a:chOff x="4925568" y="4343400"/>
              <a:chExt cx="1475232" cy="45720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/>
            <p:nvPr/>
          </p:nvCxnSpPr>
          <p:spPr>
            <a:xfrm flipV="1">
              <a:off x="6705600" y="4566987"/>
              <a:ext cx="812089" cy="50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454862" y="3082192"/>
              <a:ext cx="1310836" cy="2937608"/>
              <a:chOff x="2362200" y="2946400"/>
              <a:chExt cx="2209800" cy="246380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>
              <a:off x="2209800" y="308944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596570" y="2819400"/>
              <a:ext cx="543746" cy="543746"/>
              <a:chOff x="3733800" y="3505200"/>
              <a:chExt cx="1676400" cy="1676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2209800" y="38128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596570" y="3542832"/>
              <a:ext cx="543746" cy="543746"/>
              <a:chOff x="3733800" y="3505200"/>
              <a:chExt cx="1676400" cy="167640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>
              <a:off x="2209800" y="455135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2596570" y="4281311"/>
              <a:ext cx="543746" cy="543746"/>
              <a:chOff x="3733800" y="3505200"/>
              <a:chExt cx="1676400" cy="1676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209800" y="5288896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2596570" y="5018854"/>
              <a:ext cx="543746" cy="543746"/>
              <a:chOff x="3733800" y="3505200"/>
              <a:chExt cx="1676400" cy="16764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140316" y="3089442"/>
              <a:ext cx="288684" cy="2935062"/>
              <a:chOff x="3140316" y="3089442"/>
              <a:chExt cx="432884" cy="293506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2209800" y="60226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2596570" y="5752632"/>
              <a:ext cx="543746" cy="543746"/>
              <a:chOff x="3733800" y="3505200"/>
              <a:chExt cx="1676400" cy="1676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842384" y="4337998"/>
              <a:ext cx="845660" cy="468005"/>
              <a:chOff x="2362200" y="3562350"/>
              <a:chExt cx="2209800" cy="12319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886200" y="3820685"/>
              <a:ext cx="1488831" cy="1488831"/>
              <a:chOff x="3733800" y="3505200"/>
              <a:chExt cx="1676400" cy="16764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126102" y="4086578"/>
              <a:ext cx="932276" cy="932276"/>
              <a:chOff x="3733800" y="3505200"/>
              <a:chExt cx="1676400" cy="16764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7033587" y="2032683"/>
            <a:ext cx="697627" cy="3962400"/>
            <a:chOff x="5398373" y="2590800"/>
            <a:chExt cx="697627" cy="396240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276482" y="2185084"/>
            <a:ext cx="22836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Personalization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293409" y="2185084"/>
            <a:ext cx="1243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Feature</a:t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1170" y="4265304"/>
            <a:ext cx="877549" cy="1338263"/>
          </a:xfrm>
          <a:prstGeom prst="rect">
            <a:avLst/>
          </a:prstGeom>
        </p:spPr>
      </p:pic>
      <p:cxnSp>
        <p:nvCxnSpPr>
          <p:cNvPr id="66" name="Elbow Connector 65"/>
          <p:cNvCxnSpPr/>
          <p:nvPr/>
        </p:nvCxnSpPr>
        <p:spPr>
          <a:xfrm rot="10800000">
            <a:off x="7859578" y="4465026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3" name="Rectangle 22"/>
          <p:cNvSpPr/>
          <p:nvPr/>
        </p:nvSpPr>
        <p:spPr>
          <a:xfrm>
            <a:off x="556981" y="1598887"/>
            <a:ext cx="11330219" cy="5039657"/>
          </a:xfrm>
          <a:custGeom>
            <a:avLst/>
            <a:gdLst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330219 w 11330219"/>
              <a:gd name="connsiteY2" fmla="*/ 5003081 h 5003081"/>
              <a:gd name="connsiteX3" fmla="*/ 0 w 11330219"/>
              <a:gd name="connsiteY3" fmla="*/ 5003081 h 5003081"/>
              <a:gd name="connsiteX4" fmla="*/ 0 w 11330219"/>
              <a:gd name="connsiteY4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0 w 11330219"/>
              <a:gd name="connsiteY4" fmla="*/ 5003081 h 5003081"/>
              <a:gd name="connsiteX5" fmla="*/ 0 w 11330219"/>
              <a:gd name="connsiteY5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25547 w 11330219"/>
              <a:gd name="connsiteY3" fmla="*/ 4582457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07259 w 11330219"/>
              <a:gd name="connsiteY3" fmla="*/ 4801913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341754"/>
              <a:gd name="connsiteX1" fmla="*/ 11330219 w 11330219"/>
              <a:gd name="connsiteY1" fmla="*/ 0 h 5341754"/>
              <a:gd name="connsiteX2" fmla="*/ 11183915 w 11330219"/>
              <a:gd name="connsiteY2" fmla="*/ 4088681 h 5341754"/>
              <a:gd name="connsiteX3" fmla="*/ 10507259 w 11330219"/>
              <a:gd name="connsiteY3" fmla="*/ 4801913 h 5341754"/>
              <a:gd name="connsiteX4" fmla="*/ 0 w 11330219"/>
              <a:gd name="connsiteY4" fmla="*/ 5003081 h 5341754"/>
              <a:gd name="connsiteX5" fmla="*/ 0 w 11330219"/>
              <a:gd name="connsiteY5" fmla="*/ 0 h 5341754"/>
              <a:gd name="connsiteX0" fmla="*/ 0 w 11330219"/>
              <a:gd name="connsiteY0" fmla="*/ 0 h 5406562"/>
              <a:gd name="connsiteX1" fmla="*/ 11330219 w 11330219"/>
              <a:gd name="connsiteY1" fmla="*/ 0 h 5406562"/>
              <a:gd name="connsiteX2" fmla="*/ 11183915 w 11330219"/>
              <a:gd name="connsiteY2" fmla="*/ 4088681 h 5406562"/>
              <a:gd name="connsiteX3" fmla="*/ 10196363 w 11330219"/>
              <a:gd name="connsiteY3" fmla="*/ 5039657 h 5406562"/>
              <a:gd name="connsiteX4" fmla="*/ 0 w 11330219"/>
              <a:gd name="connsiteY4" fmla="*/ 5003081 h 5406562"/>
              <a:gd name="connsiteX5" fmla="*/ 0 w 11330219"/>
              <a:gd name="connsiteY5" fmla="*/ 0 h 5406562"/>
              <a:gd name="connsiteX0" fmla="*/ 0 w 11330219"/>
              <a:gd name="connsiteY0" fmla="*/ 0 h 5102428"/>
              <a:gd name="connsiteX1" fmla="*/ 11330219 w 11330219"/>
              <a:gd name="connsiteY1" fmla="*/ 0 h 5102428"/>
              <a:gd name="connsiteX2" fmla="*/ 11183915 w 11330219"/>
              <a:gd name="connsiteY2" fmla="*/ 4088681 h 5102428"/>
              <a:gd name="connsiteX3" fmla="*/ 10196363 w 11330219"/>
              <a:gd name="connsiteY3" fmla="*/ 5039657 h 5102428"/>
              <a:gd name="connsiteX4" fmla="*/ 0 w 11330219"/>
              <a:gd name="connsiteY4" fmla="*/ 5003081 h 5102428"/>
              <a:gd name="connsiteX5" fmla="*/ 0 w 11330219"/>
              <a:gd name="connsiteY5" fmla="*/ 0 h 5102428"/>
              <a:gd name="connsiteX0" fmla="*/ 0 w 11330219"/>
              <a:gd name="connsiteY0" fmla="*/ 0 h 5039657"/>
              <a:gd name="connsiteX1" fmla="*/ 11330219 w 11330219"/>
              <a:gd name="connsiteY1" fmla="*/ 0 h 5039657"/>
              <a:gd name="connsiteX2" fmla="*/ 11183915 w 11330219"/>
              <a:gd name="connsiteY2" fmla="*/ 4088681 h 5039657"/>
              <a:gd name="connsiteX3" fmla="*/ 10196363 w 11330219"/>
              <a:gd name="connsiteY3" fmla="*/ 5039657 h 5039657"/>
              <a:gd name="connsiteX4" fmla="*/ 0 w 11330219"/>
              <a:gd name="connsiteY4" fmla="*/ 5003081 h 5039657"/>
              <a:gd name="connsiteX5" fmla="*/ 0 w 11330219"/>
              <a:gd name="connsiteY5" fmla="*/ 0 h 50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0219" h="5039657">
                <a:moveTo>
                  <a:pt x="0" y="0"/>
                </a:moveTo>
                <a:lnTo>
                  <a:pt x="11330219" y="0"/>
                </a:lnTo>
                <a:cubicBezTo>
                  <a:pt x="11324123" y="1362894"/>
                  <a:pt x="11190011" y="2725787"/>
                  <a:pt x="11183915" y="4088681"/>
                </a:cubicBezTo>
                <a:lnTo>
                  <a:pt x="10196363" y="5039657"/>
                </a:lnTo>
                <a:lnTo>
                  <a:pt x="0" y="5003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947097" y="3543528"/>
            <a:ext cx="8385345" cy="3107124"/>
            <a:chOff x="2880597" y="3360653"/>
            <a:chExt cx="8385345" cy="3107124"/>
          </a:xfrm>
        </p:grpSpPr>
        <p:sp>
          <p:nvSpPr>
            <p:cNvPr id="73" name="Rounded Rectangle 72"/>
            <p:cNvSpPr/>
            <p:nvPr/>
          </p:nvSpPr>
          <p:spPr>
            <a:xfrm>
              <a:off x="7190042" y="3360653"/>
              <a:ext cx="1771078" cy="1307690"/>
            </a:xfrm>
            <a:prstGeom prst="round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Elbow Connector 79"/>
            <p:cNvCxnSpPr>
              <a:stCxn id="91" idx="3"/>
              <a:endCxn id="73" idx="3"/>
            </p:cNvCxnSpPr>
            <p:nvPr/>
          </p:nvCxnSpPr>
          <p:spPr>
            <a:xfrm flipH="1" flipV="1">
              <a:off x="8961120" y="4014498"/>
              <a:ext cx="783559" cy="1599799"/>
            </a:xfrm>
            <a:prstGeom prst="bentConnector3">
              <a:avLst>
                <a:gd name="adj1" fmla="val -61002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880597" y="4898117"/>
              <a:ext cx="838534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indent="-280988"/>
              <a:r>
                <a:rPr lang="en-US" sz="3200" dirty="0">
                  <a:latin typeface="Gill Sans Light"/>
                  <a:cs typeface="Gill Sans Light"/>
                </a:rPr>
                <a:t>Update the user weights </a:t>
              </a:r>
              <a:r>
                <a:rPr lang="en-US" sz="3200" i="1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online</a:t>
              </a:r>
              <a:r>
                <a:rPr lang="en-US" sz="3200" dirty="0">
                  <a:latin typeface="Gill Sans Light"/>
                  <a:cs typeface="Gill Sans Light"/>
                </a:rPr>
                <a:t>: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Stochastic Gradient </a:t>
              </a:r>
              <a:r>
                <a:rPr lang="en-US" sz="3200" dirty="0">
                  <a:latin typeface="Gill Sans Light"/>
                  <a:cs typeface="Gill Sans Light"/>
                </a:rPr>
                <a:t>Descent </a:t>
              </a:r>
              <a:r>
                <a:rPr lang="en-US" sz="3200" dirty="0">
                  <a:latin typeface="Gill Sans Light"/>
                  <a:cs typeface="Gill Sans Light"/>
                  <a:sym typeface="Wingdings"/>
                </a:rPr>
                <a:t> </a:t>
              </a:r>
              <a:r>
                <a:rPr lang="en-US" sz="3200" dirty="0">
                  <a:latin typeface="Gill Sans Light"/>
                  <a:cs typeface="Gill Sans Light"/>
                </a:rPr>
                <a:t>Fast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Doesn’t conflict with other users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698960" y="4826499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296784" y="1594119"/>
            <a:ext cx="9461401" cy="3319915"/>
            <a:chOff x="1230284" y="1411244"/>
            <a:chExt cx="9461401" cy="3319915"/>
          </a:xfrm>
        </p:grpSpPr>
        <p:sp>
          <p:nvSpPr>
            <p:cNvPr id="93" name="Rounded Rectangle 92"/>
            <p:cNvSpPr/>
            <p:nvPr/>
          </p:nvSpPr>
          <p:spPr>
            <a:xfrm>
              <a:off x="2880598" y="3092789"/>
              <a:ext cx="3836086" cy="1638370"/>
            </a:xfrm>
            <a:prstGeom prst="round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Elbow Connector 94"/>
            <p:cNvCxnSpPr>
              <a:stCxn id="97" idx="1"/>
              <a:endCxn id="93" idx="1"/>
            </p:cNvCxnSpPr>
            <p:nvPr/>
          </p:nvCxnSpPr>
          <p:spPr>
            <a:xfrm rot="10800000" flipH="1" flipV="1">
              <a:off x="1230284" y="2264724"/>
              <a:ext cx="1650314" cy="1647250"/>
            </a:xfrm>
            <a:prstGeom prst="bentConnector3">
              <a:avLst>
                <a:gd name="adj1" fmla="val -23926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1392796" y="1411244"/>
              <a:ext cx="929888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Gill Sans Light"/>
                  <a:cs typeface="Gill Sans Light"/>
                </a:rPr>
                <a:t>Update feature functions </a:t>
              </a:r>
              <a:r>
                <a:rPr lang="en-US" sz="3200" i="1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offline</a:t>
              </a:r>
              <a:r>
                <a:rPr lang="en-US" sz="3200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 </a:t>
              </a:r>
              <a:r>
                <a:rPr lang="en-US" sz="3200" dirty="0">
                  <a:latin typeface="Gill Sans Light"/>
                  <a:cs typeface="Gill Sans Light"/>
                </a:rPr>
                <a:t>using batch solvers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Leverage high-throughput </a:t>
              </a:r>
              <a:r>
                <a:rPr lang="en-US" sz="3200" dirty="0" smtClean="0">
                  <a:latin typeface="Gill Sans Light"/>
                  <a:cs typeface="Gill Sans Light"/>
                </a:rPr>
                <a:t>systems (Apache Spark)</a:t>
              </a:r>
              <a:endParaRPr lang="en-US" sz="3200" dirty="0">
                <a:latin typeface="Gill Sans Light"/>
                <a:cs typeface="Gill Sans Ligh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Exploit slow change in features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230284" y="1476926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6" y="3509752"/>
            <a:ext cx="5376571" cy="1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3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5980"/>
            <a:ext cx="117348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Essential Attributes of Intelligent Services</a:t>
            </a:r>
            <a:endParaRPr lang="en-US" sz="5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40092" y="2696803"/>
            <a:ext cx="3334238" cy="1692771"/>
            <a:chOff x="242599" y="3343629"/>
            <a:chExt cx="2500679" cy="1269579"/>
          </a:xfrm>
        </p:grpSpPr>
        <p:sp>
          <p:nvSpPr>
            <p:cNvPr id="12" name="TextBox 11"/>
            <p:cNvSpPr txBox="1"/>
            <p:nvPr/>
          </p:nvSpPr>
          <p:spPr>
            <a:xfrm>
              <a:off x="242599" y="3343629"/>
              <a:ext cx="2500679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Responsive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629" y="3989960"/>
              <a:ext cx="2113800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Intelligent applications</a:t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are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interactive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43072" y="2696806"/>
            <a:ext cx="3547765" cy="1692772"/>
            <a:chOff x="3094836" y="3343629"/>
            <a:chExt cx="2660825" cy="1269579"/>
          </a:xfrm>
        </p:grpSpPr>
        <p:sp>
          <p:nvSpPr>
            <p:cNvPr id="10" name="TextBox 9"/>
            <p:cNvSpPr txBox="1"/>
            <p:nvPr/>
          </p:nvSpPr>
          <p:spPr>
            <a:xfrm>
              <a:off x="3453800" y="3343629"/>
              <a:ext cx="195030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2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Adaptive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94836" y="3989960"/>
              <a:ext cx="2660825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ML models out-of-date the </a:t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moment learning is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done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14337" y="2696806"/>
            <a:ext cx="3627929" cy="1692772"/>
            <a:chOff x="6223283" y="3343629"/>
            <a:chExt cx="2720947" cy="1269579"/>
          </a:xfrm>
        </p:grpSpPr>
        <p:sp>
          <p:nvSpPr>
            <p:cNvPr id="8" name="TextBox 7"/>
            <p:cNvSpPr txBox="1"/>
            <p:nvPr/>
          </p:nvSpPr>
          <p:spPr>
            <a:xfrm>
              <a:off x="6223283" y="3343629"/>
              <a:ext cx="272094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3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Manageable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3096" y="3989960"/>
              <a:ext cx="256132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Many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models</a:t>
              </a: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/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created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by multiple people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02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8046"/>
            <a:ext cx="11361370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>
                <a:solidFill>
                  <a:schemeClr val="accent2"/>
                </a:solidFill>
              </a:rPr>
              <a:t>Management</a:t>
            </a:r>
            <a:r>
              <a:rPr lang="en-US" dirty="0" smtClean="0"/>
              <a:t>: Collaborative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7" y="1601813"/>
            <a:ext cx="10972800" cy="4174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Teams of data-scientists working on similar tasks</a:t>
            </a:r>
          </a:p>
          <a:p>
            <a:r>
              <a:rPr lang="en-US" i="1" dirty="0" smtClean="0"/>
              <a:t>“competing”</a:t>
            </a:r>
            <a:r>
              <a:rPr lang="en-US" dirty="0" smtClean="0"/>
              <a:t> features and models</a:t>
            </a:r>
          </a:p>
          <a:p>
            <a:pPr marL="0" indent="0">
              <a:buNone/>
            </a:pPr>
            <a:r>
              <a:rPr lang="en-US" dirty="0" smtClean="0"/>
              <a:t>Complex model dependencies: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1804877" y="4158453"/>
            <a:ext cx="1436612" cy="1954416"/>
            <a:chOff x="280877" y="4168344"/>
            <a:chExt cx="1436612" cy="195441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/>
            <a:srcRect l="10041" t="11344" r="16868"/>
            <a:stretch/>
          </p:blipFill>
          <p:spPr>
            <a:xfrm flipH="1">
              <a:off x="457200" y="4636532"/>
              <a:ext cx="990601" cy="14862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TextBox 53"/>
            <p:cNvSpPr txBox="1"/>
            <p:nvPr/>
          </p:nvSpPr>
          <p:spPr>
            <a:xfrm>
              <a:off x="280877" y="4168344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/>
                  <a:cs typeface="Gill Sans Light"/>
                </a:rPr>
                <a:t>Cat Photo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</p:grpSp>
      <p:sp>
        <p:nvSpPr>
          <p:cNvPr id="105" name="Rounded Rectangle 104"/>
          <p:cNvSpPr/>
          <p:nvPr/>
        </p:nvSpPr>
        <p:spPr>
          <a:xfrm>
            <a:off x="4954285" y="4412044"/>
            <a:ext cx="860446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isCat</a:t>
            </a:r>
            <a:endParaRPr lang="en-US" dirty="0"/>
          </a:p>
        </p:txBody>
      </p:sp>
      <p:grpSp>
        <p:nvGrpSpPr>
          <p:cNvPr id="165" name="Group 164"/>
          <p:cNvGrpSpPr/>
          <p:nvPr/>
        </p:nvGrpSpPr>
        <p:grpSpPr>
          <a:xfrm>
            <a:off x="8074572" y="5166505"/>
            <a:ext cx="1106300" cy="1292789"/>
            <a:chOff x="6550572" y="5176395"/>
            <a:chExt cx="1106300" cy="1292789"/>
          </a:xfrm>
        </p:grpSpPr>
        <p:grpSp>
          <p:nvGrpSpPr>
            <p:cNvPr id="116" name="Group 115"/>
            <p:cNvGrpSpPr/>
            <p:nvPr/>
          </p:nvGrpSpPr>
          <p:grpSpPr>
            <a:xfrm>
              <a:off x="6578713" y="5176395"/>
              <a:ext cx="1078159" cy="599976"/>
              <a:chOff x="10338786" y="5309846"/>
              <a:chExt cx="1078159" cy="599976"/>
            </a:xfrm>
          </p:grpSpPr>
          <p:cxnSp>
            <p:nvCxnSpPr>
              <p:cNvPr id="117" name="Straight Arrow Connector 116"/>
              <p:cNvCxnSpPr/>
              <p:nvPr/>
            </p:nvCxnSpPr>
            <p:spPr>
              <a:xfrm flipV="1">
                <a:off x="10894317" y="5619018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/>
              <p:cNvGrpSpPr/>
              <p:nvPr/>
            </p:nvGrpSpPr>
            <p:grpSpPr>
              <a:xfrm>
                <a:off x="10338786" y="5471650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122" name="Straight Arrow Connector 121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0521375" y="5309846"/>
                <a:ext cx="599976" cy="599976"/>
                <a:chOff x="3733800" y="3505200"/>
                <a:chExt cx="1676400" cy="167640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reeform 120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5" name="TextBox 124"/>
            <p:cNvSpPr txBox="1"/>
            <p:nvPr/>
          </p:nvSpPr>
          <p:spPr>
            <a:xfrm>
              <a:off x="6550572" y="5822853"/>
              <a:ext cx="10214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Cuteness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Predictor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971801" y="4326653"/>
            <a:ext cx="1988674" cy="1015790"/>
            <a:chOff x="1447801" y="4336544"/>
            <a:chExt cx="1988674" cy="1015790"/>
          </a:xfrm>
        </p:grpSpPr>
        <p:grpSp>
          <p:nvGrpSpPr>
            <p:cNvPr id="162" name="Group 161"/>
            <p:cNvGrpSpPr/>
            <p:nvPr/>
          </p:nvGrpSpPr>
          <p:grpSpPr>
            <a:xfrm>
              <a:off x="2057400" y="4336544"/>
              <a:ext cx="1379075" cy="1015790"/>
              <a:chOff x="2057400" y="4336544"/>
              <a:chExt cx="1379075" cy="1015790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2841531" y="4648942"/>
                <a:ext cx="5949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/>
              <p:cNvGrpSpPr/>
              <p:nvPr/>
            </p:nvGrpSpPr>
            <p:grpSpPr>
              <a:xfrm>
                <a:off x="2286000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/>
              <p:cNvGrpSpPr/>
              <p:nvPr/>
            </p:nvGrpSpPr>
            <p:grpSpPr>
              <a:xfrm>
                <a:off x="2468589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Freeform 73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2057400" y="4983002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Gill Sans Light"/>
                    <a:cs typeface="Gill Sans Light"/>
                  </a:rPr>
                  <a:t>Cat Classifier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cxnSp>
          <p:nvCxnSpPr>
            <p:cNvPr id="127" name="Straight Arrow Connector 126"/>
            <p:cNvCxnSpPr/>
            <p:nvPr/>
          </p:nvCxnSpPr>
          <p:spPr>
            <a:xfrm flipV="1">
              <a:off x="1447801" y="4645716"/>
              <a:ext cx="838199" cy="4644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2971801" y="4326653"/>
            <a:ext cx="4573840" cy="1263336"/>
            <a:chOff x="1447801" y="4336544"/>
            <a:chExt cx="4573840" cy="1263336"/>
          </a:xfrm>
        </p:grpSpPr>
        <p:grpSp>
          <p:nvGrpSpPr>
            <p:cNvPr id="144" name="Group 143"/>
            <p:cNvGrpSpPr/>
            <p:nvPr/>
          </p:nvGrpSpPr>
          <p:grpSpPr>
            <a:xfrm>
              <a:off x="4943482" y="4336544"/>
              <a:ext cx="1078159" cy="599976"/>
              <a:chOff x="5464143" y="4336544"/>
              <a:chExt cx="1078159" cy="599976"/>
            </a:xfrm>
          </p:grpSpPr>
          <p:cxnSp>
            <p:nvCxnSpPr>
              <p:cNvPr id="107" name="Straight Arrow Connector 106"/>
              <p:cNvCxnSpPr/>
              <p:nvPr/>
            </p:nvCxnSpPr>
            <p:spPr>
              <a:xfrm flipV="1">
                <a:off x="6019674" y="4645716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5464143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5646732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 110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5" name="TextBox 114"/>
            <p:cNvSpPr txBox="1"/>
            <p:nvPr/>
          </p:nvSpPr>
          <p:spPr>
            <a:xfrm>
              <a:off x="4952445" y="4934131"/>
              <a:ext cx="970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Animal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Classifier</a:t>
              </a:r>
            </a:p>
          </p:txBody>
        </p:sp>
        <p:cxnSp>
          <p:nvCxnSpPr>
            <p:cNvPr id="132" name="Elbow Connector 131"/>
            <p:cNvCxnSpPr/>
            <p:nvPr/>
          </p:nvCxnSpPr>
          <p:spPr>
            <a:xfrm flipV="1">
              <a:off x="1447801" y="4818922"/>
              <a:ext cx="3476137" cy="780958"/>
            </a:xfrm>
            <a:prstGeom prst="bentConnector3">
              <a:avLst>
                <a:gd name="adj1" fmla="val 87729"/>
              </a:avLst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/>
          <p:cNvCxnSpPr>
            <a:stCxn id="105" idx="3"/>
          </p:cNvCxnSpPr>
          <p:nvPr/>
        </p:nvCxnSpPr>
        <p:spPr>
          <a:xfrm>
            <a:off x="5814731" y="4631130"/>
            <a:ext cx="633208" cy="1159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9192171" y="5247406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Cute!</a:t>
            </a:r>
            <a:endParaRPr lang="en-US" dirty="0"/>
          </a:p>
        </p:txBody>
      </p:sp>
      <p:sp>
        <p:nvSpPr>
          <p:cNvPr id="148" name="Rounded Rectangle 147"/>
          <p:cNvSpPr/>
          <p:nvPr/>
        </p:nvSpPr>
        <p:spPr>
          <a:xfrm>
            <a:off x="7612830" y="4423636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isAnimal</a:t>
            </a:r>
            <a:endParaRPr lang="en-US" dirty="0"/>
          </a:p>
        </p:txBody>
      </p:sp>
      <p:cxnSp>
        <p:nvCxnSpPr>
          <p:cNvPr id="149" name="Elbow Connector 148"/>
          <p:cNvCxnSpPr>
            <a:stCxn id="53" idx="2"/>
          </p:cNvCxnSpPr>
          <p:nvPr/>
        </p:nvCxnSpPr>
        <p:spPr>
          <a:xfrm rot="5400000" flipH="1" flipV="1">
            <a:off x="5037885" y="3087480"/>
            <a:ext cx="464004" cy="5586774"/>
          </a:xfrm>
          <a:prstGeom prst="bentConnector4">
            <a:avLst>
              <a:gd name="adj1" fmla="val -49267"/>
              <a:gd name="adj2" fmla="val 9111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148" idx="2"/>
          </p:cNvCxnSpPr>
          <p:nvPr/>
        </p:nvCxnSpPr>
        <p:spPr>
          <a:xfrm rot="5400000">
            <a:off x="7954934" y="4992261"/>
            <a:ext cx="424575" cy="1636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2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42" grpId="0" animBg="1"/>
      <p:bldP spid="14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Velox</a:t>
            </a:r>
            <a:r>
              <a:rPr lang="en-US" dirty="0" smtClean="0"/>
              <a:t> Model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7" y="2028304"/>
            <a:ext cx="10972800" cy="424892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Track feature dependencies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Share feature functions calculations across models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Online-learning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robust to feature changes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04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</a:t>
            </a:r>
            <a:r>
              <a:rPr lang="en-US" dirty="0" smtClean="0"/>
              <a:t> Model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7" y="1811882"/>
            <a:ext cx="10972800" cy="44653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Rich logging and metrics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Model </a:t>
            </a:r>
            <a:r>
              <a:rPr lang="en-US" dirty="0" smtClean="0"/>
              <a:t>routing / </a:t>
            </a:r>
            <a:r>
              <a:rPr lang="en-US" dirty="0" smtClean="0"/>
              <a:t>aliasing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Hot-swap models on the fly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Bandits for collaborative model development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31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1488958" y="379333"/>
            <a:ext cx="3124200" cy="2944054"/>
            <a:chOff x="5105400" y="1812427"/>
            <a:chExt cx="3124200" cy="2944054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1812427"/>
              <a:ext cx="3124200" cy="2436876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5257800" y="4233261"/>
              <a:ext cx="2807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Gill Sans Light"/>
                  <a:cs typeface="Gill Sans Light"/>
                </a:rPr>
                <a:t>Predictive Services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621555" y="720751"/>
            <a:ext cx="4443524" cy="2343144"/>
            <a:chOff x="359370" y="3244519"/>
            <a:chExt cx="4443524" cy="2343144"/>
          </a:xfrm>
        </p:grpSpPr>
        <p:grpSp>
          <p:nvGrpSpPr>
            <p:cNvPr id="88" name="Group 87"/>
            <p:cNvGrpSpPr/>
            <p:nvPr/>
          </p:nvGrpSpPr>
          <p:grpSpPr>
            <a:xfrm>
              <a:off x="914400" y="3244519"/>
              <a:ext cx="3410046" cy="1268085"/>
              <a:chOff x="545432" y="2667000"/>
              <a:chExt cx="3410046" cy="1268085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432" y="2667000"/>
                <a:ext cx="3251200" cy="825500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85800" y="3411865"/>
                <a:ext cx="326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UC Berkeley </a:t>
                </a:r>
                <a:r>
                  <a:rPr lang="en-US" sz="2800" dirty="0" err="1">
                    <a:latin typeface="Gill Sans Light"/>
                    <a:cs typeface="Gill Sans Light"/>
                  </a:rPr>
                  <a:t>AMPLab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359370" y="4572000"/>
              <a:ext cx="44435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Daniel </a:t>
              </a:r>
              <a:r>
                <a:rPr lang="en-US" sz="2000" i="1" dirty="0" err="1">
                  <a:latin typeface="Gill Sans Light"/>
                  <a:cs typeface="Gill Sans Light"/>
                </a:rPr>
                <a:t>Crankshaw</a:t>
              </a:r>
              <a:r>
                <a:rPr lang="en-US" sz="2000" i="1" dirty="0">
                  <a:latin typeface="Gill Sans Light"/>
                  <a:cs typeface="Gill Sans Light"/>
                </a:rPr>
                <a:t>, Peter </a:t>
              </a:r>
              <a:r>
                <a:rPr lang="en-US" sz="2000" i="1" dirty="0" err="1">
                  <a:latin typeface="Gill Sans Light"/>
                  <a:cs typeface="Gill Sans Light"/>
                </a:rPr>
                <a:t>Bailis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err="1">
                  <a:latin typeface="Gill Sans Light"/>
                  <a:cs typeface="Gill Sans Light"/>
                </a:rPr>
                <a:t>Haoyuan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</a:p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Zhao Zhang,  Michael J. Franklin,  Ali </a:t>
              </a:r>
              <a:r>
                <a:rPr lang="en-US" sz="2000" i="1" dirty="0" err="1">
                  <a:latin typeface="Gill Sans Light"/>
                  <a:cs typeface="Gill Sans Light"/>
                </a:rPr>
                <a:t>Ghodsi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br>
                <a:rPr lang="en-US" sz="2000" i="1" dirty="0">
                  <a:latin typeface="Gill Sans Light"/>
                  <a:cs typeface="Gill Sans Light"/>
                </a:rPr>
              </a:br>
              <a:r>
                <a:rPr lang="en-US" sz="2000" i="1" dirty="0">
                  <a:latin typeface="Gill Sans Light"/>
                  <a:cs typeface="Gill Sans Light"/>
                </a:rPr>
                <a:t>and Michael I. Jordan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147856" y="5101113"/>
            <a:ext cx="39241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Caching, Bandits, &amp;</a:t>
            </a:r>
          </a:p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Management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440629" y="5101112"/>
            <a:ext cx="50223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Split Model Formulation</a:t>
            </a:r>
            <a:b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Online/Offline Learning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6647" y="4701002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useo Sans 100" charset="0"/>
                <a:ea typeface="Museo Sans 100" charset="0"/>
                <a:cs typeface="Museo Sans 100" charset="0"/>
              </a:rPr>
              <a:t>Key Insights: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39015" y="3506620"/>
            <a:ext cx="10280041" cy="830997"/>
            <a:chOff x="1139015" y="3506620"/>
            <a:chExt cx="10280041" cy="830997"/>
          </a:xfrm>
        </p:grpSpPr>
        <p:sp>
          <p:nvSpPr>
            <p:cNvPr id="80" name="TextBox 79"/>
            <p:cNvSpPr txBox="1"/>
            <p:nvPr/>
          </p:nvSpPr>
          <p:spPr>
            <a:xfrm>
              <a:off x="1139015" y="3506620"/>
              <a:ext cx="3078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Responsive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815132" y="3506620"/>
              <a:ext cx="26004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2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Adaptive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91127" y="3506620"/>
              <a:ext cx="36279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Manageable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48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11754" y="4783857"/>
            <a:ext cx="7668198" cy="1524088"/>
            <a:chOff x="1143001" y="1930644"/>
            <a:chExt cx="9905999" cy="1968861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041859" y="2225373"/>
              <a:ext cx="1392245" cy="834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Train</a:t>
              </a:r>
              <a:endParaRPr lang="en-US" sz="4400" dirty="0">
                <a:latin typeface="Gill Sans Light"/>
                <a:cs typeface="Gill Sans Ligh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143001" y="1930644"/>
              <a:ext cx="2189812" cy="1968861"/>
              <a:chOff x="1143001" y="2025240"/>
              <a:chExt cx="2189812" cy="1968861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43001" y="2025240"/>
                <a:ext cx="2189812" cy="101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320813" y="1930644"/>
              <a:ext cx="2728187" cy="1821955"/>
              <a:chOff x="8320813" y="2025240"/>
              <a:chExt cx="2728187" cy="1821955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8320813" y="2025240"/>
                <a:ext cx="2728187" cy="101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Freeform 31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35" name="Straight Arrow Connector 34"/>
                  <p:cNvCxnSpPr>
                    <a:endCxn id="30" idx="2"/>
                  </p:cNvCxnSpPr>
                  <p:nvPr/>
                </p:nvCxnSpPr>
                <p:spPr>
                  <a:xfrm flipV="1">
                    <a:off x="5205407" y="3834572"/>
                    <a:ext cx="52814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5" name="Group 4"/>
          <p:cNvGrpSpPr/>
          <p:nvPr/>
        </p:nvGrpSpPr>
        <p:grpSpPr>
          <a:xfrm>
            <a:off x="3842727" y="1804085"/>
            <a:ext cx="4828594" cy="3004662"/>
            <a:chOff x="3842727" y="1804085"/>
            <a:chExt cx="4828594" cy="3004662"/>
          </a:xfrm>
        </p:grpSpPr>
        <p:grpSp>
          <p:nvGrpSpPr>
            <p:cNvPr id="67" name="Group 66"/>
            <p:cNvGrpSpPr/>
            <p:nvPr/>
          </p:nvGrpSpPr>
          <p:grpSpPr>
            <a:xfrm>
              <a:off x="4448436" y="1804085"/>
              <a:ext cx="3373394" cy="1638875"/>
              <a:chOff x="3650399" y="536582"/>
              <a:chExt cx="4357847" cy="2117145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650399" y="536582"/>
                <a:ext cx="4357847" cy="131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 smtClean="0">
                    <a:latin typeface="Gill Sans Light"/>
                    <a:cs typeface="Gill Sans Light"/>
                  </a:rPr>
                  <a:t>Actions</a:t>
                </a:r>
                <a:endParaRPr lang="en-US" sz="60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174050" y="1616942"/>
                <a:ext cx="1584243" cy="1036785"/>
                <a:chOff x="5231801" y="1828698"/>
                <a:chExt cx="1584243" cy="1036785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31801" y="1828698"/>
                  <a:ext cx="1137406" cy="1036785"/>
                  <a:chOff x="5547173" y="1897817"/>
                  <a:chExt cx="1137406" cy="1036785"/>
                </a:xfrm>
              </p:grpSpPr>
              <p:sp>
                <p:nvSpPr>
                  <p:cNvPr id="52" name="Oval 51"/>
                  <p:cNvSpPr/>
                  <p:nvPr/>
                </p:nvSpPr>
                <p:spPr>
                  <a:xfrm>
                    <a:off x="5704275" y="2671118"/>
                    <a:ext cx="263484" cy="26348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" name="Oval 51"/>
                  <p:cNvSpPr/>
                  <p:nvPr/>
                </p:nvSpPr>
                <p:spPr>
                  <a:xfrm>
                    <a:off x="5547173" y="2177507"/>
                    <a:ext cx="1137406" cy="625353"/>
                  </a:xfrm>
                  <a:custGeom>
                    <a:avLst/>
                    <a:gdLst>
                      <a:gd name="connsiteX0" fmla="*/ 0 w 1135900"/>
                      <a:gd name="connsiteY0" fmla="*/ 410371 h 820742"/>
                      <a:gd name="connsiteX1" fmla="*/ 567950 w 1135900"/>
                      <a:gd name="connsiteY1" fmla="*/ 0 h 820742"/>
                      <a:gd name="connsiteX2" fmla="*/ 1135900 w 1135900"/>
                      <a:gd name="connsiteY2" fmla="*/ 410371 h 820742"/>
                      <a:gd name="connsiteX3" fmla="*/ 567950 w 1135900"/>
                      <a:gd name="connsiteY3" fmla="*/ 820742 h 820742"/>
                      <a:gd name="connsiteX4" fmla="*/ 0 w 1135900"/>
                      <a:gd name="connsiteY4" fmla="*/ 410371 h 820742"/>
                      <a:gd name="connsiteX0" fmla="*/ 1506 w 1137406"/>
                      <a:gd name="connsiteY0" fmla="*/ 410371 h 625353"/>
                      <a:gd name="connsiteX1" fmla="*/ 569456 w 1137406"/>
                      <a:gd name="connsiteY1" fmla="*/ 0 h 625353"/>
                      <a:gd name="connsiteX2" fmla="*/ 1137406 w 1137406"/>
                      <a:gd name="connsiteY2" fmla="*/ 410371 h 625353"/>
                      <a:gd name="connsiteX3" fmla="*/ 455945 w 1137406"/>
                      <a:gd name="connsiteY3" fmla="*/ 625249 h 625353"/>
                      <a:gd name="connsiteX4" fmla="*/ 1506 w 1137406"/>
                      <a:gd name="connsiteY4" fmla="*/ 410371 h 625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06" h="625353">
                        <a:moveTo>
                          <a:pt x="1506" y="410371"/>
                        </a:moveTo>
                        <a:cubicBezTo>
                          <a:pt x="20424" y="306163"/>
                          <a:pt x="255786" y="0"/>
                          <a:pt x="569456" y="0"/>
                        </a:cubicBezTo>
                        <a:cubicBezTo>
                          <a:pt x="883126" y="0"/>
                          <a:pt x="1137406" y="183729"/>
                          <a:pt x="1137406" y="410371"/>
                        </a:cubicBezTo>
                        <a:cubicBezTo>
                          <a:pt x="1137406" y="637013"/>
                          <a:pt x="769615" y="625249"/>
                          <a:pt x="455945" y="625249"/>
                        </a:cubicBezTo>
                        <a:cubicBezTo>
                          <a:pt x="142275" y="625249"/>
                          <a:pt x="-17412" y="514579"/>
                          <a:pt x="1506" y="41037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285498" y="2671118"/>
                    <a:ext cx="263484" cy="26348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6042520" y="1897817"/>
                    <a:ext cx="183844" cy="27969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" name="Oval 51"/>
                  <p:cNvSpPr/>
                  <p:nvPr/>
                </p:nvSpPr>
                <p:spPr>
                  <a:xfrm rot="1980836">
                    <a:off x="5771436" y="2220945"/>
                    <a:ext cx="287997" cy="331878"/>
                  </a:xfrm>
                  <a:custGeom>
                    <a:avLst/>
                    <a:gdLst>
                      <a:gd name="connsiteX0" fmla="*/ 0 w 1135900"/>
                      <a:gd name="connsiteY0" fmla="*/ 410371 h 820742"/>
                      <a:gd name="connsiteX1" fmla="*/ 567950 w 1135900"/>
                      <a:gd name="connsiteY1" fmla="*/ 0 h 820742"/>
                      <a:gd name="connsiteX2" fmla="*/ 1135900 w 1135900"/>
                      <a:gd name="connsiteY2" fmla="*/ 410371 h 820742"/>
                      <a:gd name="connsiteX3" fmla="*/ 567950 w 1135900"/>
                      <a:gd name="connsiteY3" fmla="*/ 820742 h 820742"/>
                      <a:gd name="connsiteX4" fmla="*/ 0 w 1135900"/>
                      <a:gd name="connsiteY4" fmla="*/ 410371 h 820742"/>
                      <a:gd name="connsiteX0" fmla="*/ 1506 w 1137406"/>
                      <a:gd name="connsiteY0" fmla="*/ 410371 h 625353"/>
                      <a:gd name="connsiteX1" fmla="*/ 569456 w 1137406"/>
                      <a:gd name="connsiteY1" fmla="*/ 0 h 625353"/>
                      <a:gd name="connsiteX2" fmla="*/ 1137406 w 1137406"/>
                      <a:gd name="connsiteY2" fmla="*/ 410371 h 625353"/>
                      <a:gd name="connsiteX3" fmla="*/ 455945 w 1137406"/>
                      <a:gd name="connsiteY3" fmla="*/ 625249 h 625353"/>
                      <a:gd name="connsiteX4" fmla="*/ 1506 w 1137406"/>
                      <a:gd name="connsiteY4" fmla="*/ 410371 h 625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06" h="625353">
                        <a:moveTo>
                          <a:pt x="1506" y="410371"/>
                        </a:moveTo>
                        <a:cubicBezTo>
                          <a:pt x="20424" y="306163"/>
                          <a:pt x="255786" y="0"/>
                          <a:pt x="569456" y="0"/>
                        </a:cubicBezTo>
                        <a:cubicBezTo>
                          <a:pt x="883126" y="0"/>
                          <a:pt x="1137406" y="183729"/>
                          <a:pt x="1137406" y="410371"/>
                        </a:cubicBezTo>
                        <a:cubicBezTo>
                          <a:pt x="1137406" y="637013"/>
                          <a:pt x="769615" y="625249"/>
                          <a:pt x="455945" y="625249"/>
                        </a:cubicBezTo>
                        <a:cubicBezTo>
                          <a:pt x="142275" y="625249"/>
                          <a:pt x="-17412" y="514579"/>
                          <a:pt x="1506" y="41037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1"/>
                  <p:cNvSpPr/>
                  <p:nvPr/>
                </p:nvSpPr>
                <p:spPr>
                  <a:xfrm rot="20412118">
                    <a:off x="6149347" y="2219293"/>
                    <a:ext cx="287997" cy="331878"/>
                  </a:xfrm>
                  <a:custGeom>
                    <a:avLst/>
                    <a:gdLst>
                      <a:gd name="connsiteX0" fmla="*/ 0 w 1135900"/>
                      <a:gd name="connsiteY0" fmla="*/ 410371 h 820742"/>
                      <a:gd name="connsiteX1" fmla="*/ 567950 w 1135900"/>
                      <a:gd name="connsiteY1" fmla="*/ 0 h 820742"/>
                      <a:gd name="connsiteX2" fmla="*/ 1135900 w 1135900"/>
                      <a:gd name="connsiteY2" fmla="*/ 410371 h 820742"/>
                      <a:gd name="connsiteX3" fmla="*/ 567950 w 1135900"/>
                      <a:gd name="connsiteY3" fmla="*/ 820742 h 820742"/>
                      <a:gd name="connsiteX4" fmla="*/ 0 w 1135900"/>
                      <a:gd name="connsiteY4" fmla="*/ 410371 h 820742"/>
                      <a:gd name="connsiteX0" fmla="*/ 1506 w 1137406"/>
                      <a:gd name="connsiteY0" fmla="*/ 410371 h 625353"/>
                      <a:gd name="connsiteX1" fmla="*/ 569456 w 1137406"/>
                      <a:gd name="connsiteY1" fmla="*/ 0 h 625353"/>
                      <a:gd name="connsiteX2" fmla="*/ 1137406 w 1137406"/>
                      <a:gd name="connsiteY2" fmla="*/ 410371 h 625353"/>
                      <a:gd name="connsiteX3" fmla="*/ 455945 w 1137406"/>
                      <a:gd name="connsiteY3" fmla="*/ 625249 h 625353"/>
                      <a:gd name="connsiteX4" fmla="*/ 1506 w 1137406"/>
                      <a:gd name="connsiteY4" fmla="*/ 410371 h 625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06" h="625353">
                        <a:moveTo>
                          <a:pt x="1506" y="410371"/>
                        </a:moveTo>
                        <a:cubicBezTo>
                          <a:pt x="20424" y="306163"/>
                          <a:pt x="255786" y="0"/>
                          <a:pt x="569456" y="0"/>
                        </a:cubicBezTo>
                        <a:cubicBezTo>
                          <a:pt x="883126" y="0"/>
                          <a:pt x="1137406" y="183729"/>
                          <a:pt x="1137406" y="410371"/>
                        </a:cubicBezTo>
                        <a:cubicBezTo>
                          <a:pt x="1137406" y="637013"/>
                          <a:pt x="769615" y="625249"/>
                          <a:pt x="455945" y="625249"/>
                        </a:cubicBezTo>
                        <a:cubicBezTo>
                          <a:pt x="142275" y="625249"/>
                          <a:pt x="-17412" y="514579"/>
                          <a:pt x="1506" y="41037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6378832" y="2329311"/>
                  <a:ext cx="437212" cy="188003"/>
                  <a:chOff x="6369207" y="2233061"/>
                  <a:chExt cx="437212" cy="188003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6369207" y="2233061"/>
                    <a:ext cx="291475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/>
                  <p:cNvCxnSpPr/>
                  <p:nvPr/>
                </p:nvCxnSpPr>
                <p:spPr>
                  <a:xfrm>
                    <a:off x="6564429" y="2316113"/>
                    <a:ext cx="24199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6445963" y="2421064"/>
                    <a:ext cx="291475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9" name="Group 68"/>
            <p:cNvGrpSpPr/>
            <p:nvPr/>
          </p:nvGrpSpPr>
          <p:grpSpPr>
            <a:xfrm>
              <a:off x="7004273" y="3103922"/>
              <a:ext cx="1667048" cy="1704825"/>
              <a:chOff x="7038101" y="2045329"/>
              <a:chExt cx="2153541" cy="2202342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7038101" y="2045329"/>
                <a:ext cx="2153541" cy="22023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 rot="2702645">
                <a:off x="7656864" y="2534729"/>
                <a:ext cx="1575384" cy="834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Serve</a:t>
                </a:r>
                <a:endParaRPr lang="en-US" sz="4400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842727" y="3147126"/>
              <a:ext cx="1422428" cy="1661621"/>
              <a:chOff x="2953924" y="2101141"/>
              <a:chExt cx="1837533" cy="2146530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>
                <a:off x="2953924" y="2156785"/>
                <a:ext cx="1837533" cy="20908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 rot="18777579">
                <a:off x="2687929" y="2523585"/>
                <a:ext cx="1679837" cy="834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Adapt</a:t>
                </a:r>
                <a:endParaRPr lang="en-US" sz="44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43" name="Circular Arrow 42"/>
          <p:cNvSpPr/>
          <p:nvPr/>
        </p:nvSpPr>
        <p:spPr>
          <a:xfrm rot="5400000" flipH="1">
            <a:off x="5500472" y="3615663"/>
            <a:ext cx="1353774" cy="135377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02766"/>
              <a:gd name="adj5" fmla="val 12500"/>
            </a:avLst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764" y="471238"/>
            <a:ext cx="11189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Museo Sans 100" charset="0"/>
                <a:ea typeface="Museo Sans 100" charset="0"/>
                <a:cs typeface="Museo Sans 100" charset="0"/>
              </a:rPr>
              <a:t>Machine Learning </a:t>
            </a:r>
            <a:r>
              <a:rPr lang="en-US" sz="4800" smtClean="0">
                <a:latin typeface="Museo Sans 100" charset="0"/>
                <a:ea typeface="Museo Sans 100" charset="0"/>
                <a:cs typeface="Museo Sans 100" charset="0"/>
                <a:sym typeface="Wingdings"/>
              </a:rPr>
              <a:t> </a:t>
            </a:r>
            <a:r>
              <a:rPr lang="en-US" sz="4800" smtClean="0">
                <a:latin typeface="Museo Sans 100" charset="0"/>
                <a:ea typeface="Museo Sans 100" charset="0"/>
                <a:cs typeface="Museo Sans 100" charset="0"/>
              </a:rPr>
              <a:t>Intelligent </a:t>
            </a:r>
            <a:r>
              <a:rPr lang="en-US" sz="4800" dirty="0" smtClean="0">
                <a:latin typeface="Museo Sans 100" charset="0"/>
                <a:ea typeface="Museo Sans 100" charset="0"/>
                <a:cs typeface="Museo Sans 100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1335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191495" y="3048000"/>
            <a:ext cx="11379200" cy="2895600"/>
          </a:xfrm>
          <a:prstGeom prst="rect">
            <a:avLst/>
          </a:prstGeom>
        </p:spPr>
        <p:txBody>
          <a:bodyPr anchor="ctr"/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4267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 charset="0"/>
              <a:buChar char="o"/>
              <a:defRPr sz="3733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3200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/>
              <a:buChar char="o"/>
              <a:defRPr sz="2667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/>
              <a:buChar char="o"/>
              <a:defRPr sz="2667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/>
              <a:t>Joseph E. Gonzalez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3200" dirty="0" smtClean="0">
                <a:hlinkClick r:id="rId2"/>
              </a:rPr>
              <a:t>joseph@dato.com</a:t>
            </a:r>
            <a:r>
              <a:rPr lang="en-US" sz="3200" dirty="0" smtClean="0"/>
              <a:t>, </a:t>
            </a:r>
            <a:r>
              <a:rPr lang="en-US" sz="2800" dirty="0" smtClean="0"/>
              <a:t>Co-Founder @ </a:t>
            </a:r>
            <a:r>
              <a:rPr lang="en-US" sz="2800" dirty="0" err="1" smtClean="0"/>
              <a:t>Dato</a:t>
            </a:r>
            <a:r>
              <a:rPr lang="en-US" sz="2800" dirty="0" smtClean="0"/>
              <a:t>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2800" dirty="0" smtClean="0">
                <a:hlinkClick r:id="rId3"/>
              </a:rPr>
              <a:t>jegonzal@cs.berkeley.edu</a:t>
            </a:r>
            <a:r>
              <a:rPr lang="en-US" sz="2800" dirty="0" smtClean="0"/>
              <a:t>, Assistant Professor @ UC Berkeley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143001" y="1789735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99288" y="2096062"/>
              <a:ext cx="2055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Gill Sans Light"/>
                  <a:cs typeface="Gill Sans Light"/>
                </a:rPr>
                <a:t>Training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804041" y="447736"/>
            <a:ext cx="10788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What happens </a:t>
            </a:r>
            <a:r>
              <a:rPr lang="en-US" sz="6000" i="1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after</a:t>
            </a:r>
            <a:r>
              <a:rPr lang="en-US" sz="6000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we train a model?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03459" y="3846067"/>
            <a:ext cx="6846707" cy="346841"/>
            <a:chOff x="2403459" y="4177141"/>
            <a:chExt cx="6846707" cy="34684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403459" y="4177141"/>
              <a:ext cx="6846707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13" name="Down Arrow 12"/>
            <p:cNvSpPr/>
            <p:nvPr/>
          </p:nvSpPr>
          <p:spPr>
            <a:xfrm>
              <a:off x="5267137" y="4177141"/>
              <a:ext cx="1119352" cy="346841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7295" y="4405251"/>
            <a:ext cx="4099033" cy="2202168"/>
            <a:chOff x="3777295" y="4405251"/>
            <a:chExt cx="4099033" cy="2202168"/>
          </a:xfrm>
        </p:grpSpPr>
        <p:grpSp>
          <p:nvGrpSpPr>
            <p:cNvPr id="18" name="Group 17"/>
            <p:cNvGrpSpPr/>
            <p:nvPr/>
          </p:nvGrpSpPr>
          <p:grpSpPr>
            <a:xfrm>
              <a:off x="4422783" y="4405251"/>
              <a:ext cx="2952854" cy="2202168"/>
              <a:chOff x="4236247" y="4306975"/>
              <a:chExt cx="2952854" cy="220216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6247" y="4306975"/>
                <a:ext cx="2061779" cy="15073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4525" y="4695623"/>
                <a:ext cx="2014576" cy="13081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6589" y="5023824"/>
                <a:ext cx="1605224" cy="14853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777295" y="4861905"/>
              <a:ext cx="4099033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Dashboards and 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Reports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4041" y="4366793"/>
            <a:ext cx="2727667" cy="2162377"/>
            <a:chOff x="804041" y="4366793"/>
            <a:chExt cx="2727667" cy="21623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8666" y="4366793"/>
              <a:ext cx="1638416" cy="216237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/>
            <p:cNvSpPr txBox="1"/>
            <p:nvPr/>
          </p:nvSpPr>
          <p:spPr>
            <a:xfrm>
              <a:off x="804041" y="4861905"/>
              <a:ext cx="2727667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Conference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Papers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21915" y="4215810"/>
            <a:ext cx="3639161" cy="2260531"/>
            <a:chOff x="8121915" y="4215810"/>
            <a:chExt cx="3639161" cy="226053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/>
            <a:srcRect l="21037" t="8171" r="24524"/>
            <a:stretch/>
          </p:blipFill>
          <p:spPr>
            <a:xfrm>
              <a:off x="8742255" y="4215810"/>
              <a:ext cx="2382459" cy="226053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121915" y="5041817"/>
              <a:ext cx="3639161" cy="1087080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Drive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52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6854338" y="2839598"/>
            <a:ext cx="146647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99288" y="1875338"/>
            <a:ext cx="2055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Gill Sans Light"/>
                <a:cs typeface="Gill Sans Light"/>
              </a:rPr>
              <a:t>Training</a:t>
            </a:r>
            <a:endParaRPr lang="en-US" sz="6000" dirty="0">
              <a:latin typeface="Gill Sans Light"/>
              <a:cs typeface="Gill Sans Ligh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143001" y="1789735"/>
            <a:ext cx="2189812" cy="1889046"/>
            <a:chOff x="1143001" y="2105055"/>
            <a:chExt cx="2189812" cy="1889046"/>
          </a:xfrm>
        </p:grpSpPr>
        <p:sp>
          <p:nvSpPr>
            <p:cNvPr id="3" name="TextBox 2"/>
            <p:cNvSpPr txBox="1"/>
            <p:nvPr/>
          </p:nvSpPr>
          <p:spPr>
            <a:xfrm>
              <a:off x="1143001" y="2105055"/>
              <a:ext cx="21898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Gill Sans Light"/>
                  <a:cs typeface="Gill Sans Light"/>
                </a:rPr>
                <a:t>Data</a:t>
              </a:r>
            </a:p>
          </p:txBody>
        </p:sp>
        <p:sp>
          <p:nvSpPr>
            <p:cNvPr id="11" name="Can 10"/>
            <p:cNvSpPr/>
            <p:nvPr/>
          </p:nvSpPr>
          <p:spPr>
            <a:xfrm>
              <a:off x="1742607" y="3098306"/>
              <a:ext cx="990600" cy="895795"/>
            </a:xfrm>
            <a:prstGeom prst="ca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320813" y="1789735"/>
            <a:ext cx="2728187" cy="1742140"/>
            <a:chOff x="8320813" y="2105055"/>
            <a:chExt cx="2728187" cy="1742140"/>
          </a:xfrm>
        </p:grpSpPr>
        <p:sp>
          <p:nvSpPr>
            <p:cNvPr id="8" name="TextBox 7"/>
            <p:cNvSpPr txBox="1"/>
            <p:nvPr/>
          </p:nvSpPr>
          <p:spPr>
            <a:xfrm>
              <a:off x="8320813" y="2105055"/>
              <a:ext cx="2728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Gill Sans Light"/>
                  <a:cs typeface="Gill Sans Light"/>
                </a:rPr>
                <a:t>Model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8815476" y="3120718"/>
              <a:ext cx="1738859" cy="726477"/>
              <a:chOff x="5164111" y="3471333"/>
              <a:chExt cx="1738859" cy="726477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5733590" y="3471333"/>
                <a:ext cx="726477" cy="72647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6460067" y="3834571"/>
                <a:ext cx="4429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Freeform 33"/>
              <p:cNvSpPr/>
              <p:nvPr/>
            </p:nvSpPr>
            <p:spPr>
              <a:xfrm>
                <a:off x="5921135" y="3665841"/>
                <a:ext cx="382018" cy="337459"/>
              </a:xfrm>
              <a:custGeom>
                <a:avLst/>
                <a:gdLst>
                  <a:gd name="connsiteX0" fmla="*/ 0 w 449705"/>
                  <a:gd name="connsiteY0" fmla="*/ 397239 h 397239"/>
                  <a:gd name="connsiteX1" fmla="*/ 449705 w 449705"/>
                  <a:gd name="connsiteY1" fmla="*/ 0 h 397239"/>
                  <a:gd name="connsiteX0" fmla="*/ 0 w 449705"/>
                  <a:gd name="connsiteY0" fmla="*/ 397239 h 397239"/>
                  <a:gd name="connsiteX1" fmla="*/ 449705 w 449705"/>
                  <a:gd name="connsiteY1" fmla="*/ 0 h 397239"/>
                  <a:gd name="connsiteX0" fmla="*/ 0 w 449705"/>
                  <a:gd name="connsiteY0" fmla="*/ 397251 h 397251"/>
                  <a:gd name="connsiteX1" fmla="*/ 449705 w 449705"/>
                  <a:gd name="connsiteY1" fmla="*/ 12 h 39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705" h="397251">
                    <a:moveTo>
                      <a:pt x="0" y="397251"/>
                    </a:moveTo>
                    <a:cubicBezTo>
                      <a:pt x="277319" y="384759"/>
                      <a:pt x="209862" y="-2487"/>
                      <a:pt x="449705" y="12"/>
                    </a:cubicBezTo>
                  </a:path>
                </a:pathLst>
              </a:cu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5164111" y="3505533"/>
                <a:ext cx="569627" cy="653048"/>
                <a:chOff x="5007113" y="3505533"/>
                <a:chExt cx="726625" cy="653048"/>
              </a:xfrm>
            </p:grpSpPr>
            <p:cxnSp>
              <p:nvCxnSpPr>
                <p:cNvPr id="6" name="Straight Arrow Connector 5"/>
                <p:cNvCxnSpPr>
                  <a:stCxn id="26" idx="6"/>
                  <a:endCxn id="4" idx="2"/>
                </p:cNvCxnSpPr>
                <p:nvPr/>
              </p:nvCxnSpPr>
              <p:spPr>
                <a:xfrm>
                  <a:off x="5205405" y="3834571"/>
                  <a:ext cx="528144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/>
                <p:cNvSpPr/>
                <p:nvPr/>
              </p:nvSpPr>
              <p:spPr>
                <a:xfrm>
                  <a:off x="5007113" y="3756114"/>
                  <a:ext cx="198292" cy="1569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5164027" y="3964898"/>
                  <a:ext cx="569711" cy="1152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 39"/>
                <p:cNvSpPr/>
                <p:nvPr/>
              </p:nvSpPr>
              <p:spPr>
                <a:xfrm>
                  <a:off x="5007113" y="4001667"/>
                  <a:ext cx="198292" cy="1569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5164027" y="3583990"/>
                  <a:ext cx="569563" cy="1328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5007113" y="3505533"/>
                  <a:ext cx="198292" cy="1569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/>
          <p:cNvSpPr txBox="1"/>
          <p:nvPr/>
        </p:nvSpPr>
        <p:spPr>
          <a:xfrm>
            <a:off x="804041" y="447736"/>
            <a:ext cx="10788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What happens </a:t>
            </a:r>
            <a:r>
              <a:rPr lang="en-US" sz="6000" i="1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after</a:t>
            </a:r>
            <a:r>
              <a:rPr lang="en-US" sz="6000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we train a model?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332813" y="2839598"/>
            <a:ext cx="42188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-0.07226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-0.34896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37266 0.003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3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143001" y="1789735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99288" y="2096062"/>
              <a:ext cx="2055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Gill Sans Light"/>
                  <a:cs typeface="Gill Sans Light"/>
                </a:rPr>
                <a:t>Training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804041" y="447736"/>
            <a:ext cx="10788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What happens </a:t>
            </a:r>
            <a:r>
              <a:rPr lang="en-US" sz="6000" i="1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after</a:t>
            </a:r>
            <a:r>
              <a:rPr lang="en-US" sz="6000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we train a model?</a:t>
            </a:r>
          </a:p>
        </p:txBody>
      </p:sp>
    </p:spTree>
    <p:extLst>
      <p:ext uri="{BB962C8B-B14F-4D97-AF65-F5344CB8AC3E}">
        <p14:creationId xmlns:p14="http://schemas.microsoft.com/office/powerpoint/2010/main" val="4812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 rot="10800000">
            <a:off x="7045413" y="2027670"/>
            <a:ext cx="2971800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3006814" y="2032683"/>
            <a:ext cx="4043065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Personalized Adaptation in </a:t>
            </a:r>
            <a:r>
              <a:rPr lang="en-US" dirty="0" err="1" smtClean="0"/>
              <a:t>Velox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3464014" y="2261283"/>
            <a:ext cx="5307889" cy="3476978"/>
            <a:chOff x="2209800" y="2819400"/>
            <a:chExt cx="5307889" cy="3476978"/>
          </a:xfrm>
        </p:grpSpPr>
        <p:grpSp>
          <p:nvGrpSpPr>
            <p:cNvPr id="16" name="Group 15"/>
            <p:cNvGrpSpPr/>
            <p:nvPr/>
          </p:nvGrpSpPr>
          <p:grpSpPr>
            <a:xfrm>
              <a:off x="4765698" y="4343400"/>
              <a:ext cx="1025502" cy="457200"/>
              <a:chOff x="4925568" y="4343400"/>
              <a:chExt cx="1475232" cy="45720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/>
            <p:nvPr/>
          </p:nvCxnSpPr>
          <p:spPr>
            <a:xfrm flipV="1">
              <a:off x="6705600" y="4566987"/>
              <a:ext cx="812089" cy="50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454862" y="3082192"/>
              <a:ext cx="1310836" cy="2937608"/>
              <a:chOff x="2362200" y="2946400"/>
              <a:chExt cx="2209800" cy="246380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>
              <a:off x="2209800" y="308944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596570" y="2819400"/>
              <a:ext cx="543746" cy="543746"/>
              <a:chOff x="3733800" y="3505200"/>
              <a:chExt cx="1676400" cy="1676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2209800" y="38128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596570" y="3542832"/>
              <a:ext cx="543746" cy="543746"/>
              <a:chOff x="3733800" y="3505200"/>
              <a:chExt cx="1676400" cy="167640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>
              <a:off x="2209800" y="455135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2596570" y="4281311"/>
              <a:ext cx="543746" cy="543746"/>
              <a:chOff x="3733800" y="3505200"/>
              <a:chExt cx="1676400" cy="1676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209800" y="5288896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2596570" y="5018854"/>
              <a:ext cx="543746" cy="543746"/>
              <a:chOff x="3733800" y="3505200"/>
              <a:chExt cx="1676400" cy="16764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140316" y="3089442"/>
              <a:ext cx="288684" cy="2935062"/>
              <a:chOff x="3140316" y="3089442"/>
              <a:chExt cx="432884" cy="293506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2209800" y="60226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2596570" y="5752632"/>
              <a:ext cx="543746" cy="543746"/>
              <a:chOff x="3733800" y="3505200"/>
              <a:chExt cx="1676400" cy="1676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842384" y="4337998"/>
              <a:ext cx="845660" cy="468005"/>
              <a:chOff x="2362200" y="3562350"/>
              <a:chExt cx="2209800" cy="12319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886200" y="3820685"/>
              <a:ext cx="1488831" cy="1488831"/>
              <a:chOff x="3733800" y="3505200"/>
              <a:chExt cx="1676400" cy="16764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126102" y="4086578"/>
              <a:ext cx="932276" cy="932276"/>
              <a:chOff x="3733800" y="3505200"/>
              <a:chExt cx="1676400" cy="16764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7033587" y="2032683"/>
            <a:ext cx="697627" cy="3962400"/>
            <a:chOff x="5398373" y="2590800"/>
            <a:chExt cx="697627" cy="396240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276482" y="2185084"/>
            <a:ext cx="22836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Personalization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293409" y="2185084"/>
            <a:ext cx="1243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Feature</a:t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1170" y="4265304"/>
            <a:ext cx="877549" cy="1338263"/>
          </a:xfrm>
          <a:prstGeom prst="rect">
            <a:avLst/>
          </a:prstGeom>
        </p:spPr>
      </p:pic>
      <p:cxnSp>
        <p:nvCxnSpPr>
          <p:cNvPr id="66" name="Elbow Connector 65"/>
          <p:cNvCxnSpPr/>
          <p:nvPr/>
        </p:nvCxnSpPr>
        <p:spPr>
          <a:xfrm rot="10800000">
            <a:off x="7859578" y="4465026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55341" y="2058630"/>
            <a:ext cx="2515838" cy="3705620"/>
            <a:chOff x="328083" y="2761061"/>
            <a:chExt cx="2515838" cy="3705620"/>
          </a:xfrm>
        </p:grpSpPr>
        <p:sp>
          <p:nvSpPr>
            <p:cNvPr id="3" name="TextBox 2"/>
            <p:cNvSpPr txBox="1"/>
            <p:nvPr/>
          </p:nvSpPr>
          <p:spPr>
            <a:xfrm>
              <a:off x="336503" y="2761061"/>
              <a:ext cx="250741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Museo Sans 100" charset="0"/>
                  <a:ea typeface="Museo Sans 100" charset="0"/>
                  <a:cs typeface="Museo Sans 100" charset="0"/>
                </a:rPr>
                <a:t>Distributed</a:t>
              </a:r>
            </a:p>
            <a:p>
              <a:pPr algn="ctr"/>
              <a:r>
                <a:rPr lang="en-US" sz="2800" dirty="0" smtClean="0">
                  <a:latin typeface="Museo Sans 100" charset="0"/>
                  <a:ea typeface="Museo Sans 100" charset="0"/>
                  <a:cs typeface="Museo Sans 100" charset="0"/>
                </a:rPr>
                <a:t>Batch Training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875" y="3761930"/>
              <a:ext cx="2019244" cy="10245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83" y="4730787"/>
              <a:ext cx="2376224" cy="1735894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9852200" y="3312575"/>
            <a:ext cx="18902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Museo Sans 100" charset="0"/>
                <a:ea typeface="Museo Sans 100" charset="0"/>
                <a:cs typeface="Museo Sans 100" charset="0"/>
              </a:rPr>
              <a:t>Online</a:t>
            </a:r>
          </a:p>
          <a:p>
            <a:pPr algn="ctr"/>
            <a:r>
              <a:rPr lang="en-US" sz="3600" b="1" dirty="0" smtClean="0">
                <a:latin typeface="Museo Sans 100" charset="0"/>
                <a:ea typeface="Museo Sans 100" charset="0"/>
                <a:cs typeface="Museo Sans 100" charset="0"/>
              </a:rPr>
              <a:t>Updates</a:t>
            </a:r>
          </a:p>
          <a:p>
            <a:pPr algn="ctr"/>
            <a: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  <a:t>(SGD)</a:t>
            </a:r>
          </a:p>
        </p:txBody>
      </p:sp>
    </p:spTree>
    <p:extLst>
      <p:ext uri="{BB962C8B-B14F-4D97-AF65-F5344CB8AC3E}">
        <p14:creationId xmlns:p14="http://schemas.microsoft.com/office/powerpoint/2010/main" val="100196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3" grpId="0" animBg="1"/>
      <p:bldP spid="116" grpId="0"/>
      <p:bldP spid="1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2880597" y="3360653"/>
            <a:ext cx="8385345" cy="3107124"/>
            <a:chOff x="2880597" y="3360653"/>
            <a:chExt cx="8385345" cy="3107124"/>
          </a:xfrm>
        </p:grpSpPr>
        <p:sp>
          <p:nvSpPr>
            <p:cNvPr id="33" name="Rounded Rectangle 32"/>
            <p:cNvSpPr/>
            <p:nvPr/>
          </p:nvSpPr>
          <p:spPr>
            <a:xfrm>
              <a:off x="7190042" y="3360653"/>
              <a:ext cx="1771078" cy="1307690"/>
            </a:xfrm>
            <a:prstGeom prst="round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Elbow Connector 33"/>
            <p:cNvCxnSpPr>
              <a:stCxn id="33" idx="3"/>
              <a:endCxn id="38" idx="3"/>
            </p:cNvCxnSpPr>
            <p:nvPr/>
          </p:nvCxnSpPr>
          <p:spPr>
            <a:xfrm>
              <a:off x="8961120" y="4014498"/>
              <a:ext cx="783559" cy="1599799"/>
            </a:xfrm>
            <a:prstGeom prst="bentConnector3">
              <a:avLst>
                <a:gd name="adj1" fmla="val 129175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880597" y="4898117"/>
              <a:ext cx="838534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indent="-280988"/>
              <a:r>
                <a:rPr lang="en-US" sz="3200" dirty="0">
                  <a:latin typeface="Gill Sans Light"/>
                  <a:cs typeface="Gill Sans Light"/>
                </a:rPr>
                <a:t>Update the user weights </a:t>
              </a:r>
              <a:r>
                <a:rPr lang="en-US" sz="3200" i="1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online</a:t>
              </a:r>
              <a:r>
                <a:rPr lang="en-US" sz="3200" dirty="0">
                  <a:latin typeface="Gill Sans Light"/>
                  <a:cs typeface="Gill Sans Light"/>
                </a:rPr>
                <a:t>: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Stochastic Gradient </a:t>
              </a:r>
              <a:r>
                <a:rPr lang="en-US" sz="3200" dirty="0">
                  <a:latin typeface="Gill Sans Light"/>
                  <a:cs typeface="Gill Sans Light"/>
                </a:rPr>
                <a:t>Descent </a:t>
              </a:r>
              <a:r>
                <a:rPr lang="en-US" sz="3200" dirty="0">
                  <a:latin typeface="Gill Sans Light"/>
                  <a:cs typeface="Gill Sans Light"/>
                  <a:sym typeface="Wingdings"/>
                </a:rPr>
                <a:t> </a:t>
              </a:r>
              <a:r>
                <a:rPr lang="en-US" sz="3200" dirty="0">
                  <a:latin typeface="Gill Sans Light"/>
                  <a:cs typeface="Gill Sans Light"/>
                </a:rPr>
                <a:t>Fast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Doesn’t conflict with other users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698960" y="4826499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30284" y="1411244"/>
            <a:ext cx="9461401" cy="3319915"/>
            <a:chOff x="1230284" y="1411244"/>
            <a:chExt cx="9461401" cy="3319915"/>
          </a:xfrm>
        </p:grpSpPr>
        <p:sp>
          <p:nvSpPr>
            <p:cNvPr id="5" name="Rounded Rectangle 4"/>
            <p:cNvSpPr/>
            <p:nvPr/>
          </p:nvSpPr>
          <p:spPr>
            <a:xfrm>
              <a:off x="2880598" y="3092789"/>
              <a:ext cx="3836086" cy="1638370"/>
            </a:xfrm>
            <a:prstGeom prst="round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Elbow Connector 6"/>
            <p:cNvCxnSpPr>
              <a:stCxn id="26" idx="1"/>
              <a:endCxn id="5" idx="1"/>
            </p:cNvCxnSpPr>
            <p:nvPr/>
          </p:nvCxnSpPr>
          <p:spPr>
            <a:xfrm rot="10800000" flipH="1" flipV="1">
              <a:off x="1230284" y="2264724"/>
              <a:ext cx="1650314" cy="1647250"/>
            </a:xfrm>
            <a:prstGeom prst="bentConnector3">
              <a:avLst>
                <a:gd name="adj1" fmla="val -13852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392796" y="1411244"/>
              <a:ext cx="929888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Gill Sans Light"/>
                  <a:cs typeface="Gill Sans Light"/>
                </a:rPr>
                <a:t>Update feature functions </a:t>
              </a:r>
              <a:r>
                <a:rPr lang="en-US" sz="3200" i="1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offline</a:t>
              </a:r>
              <a:r>
                <a:rPr lang="en-US" sz="3200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 </a:t>
              </a:r>
              <a:r>
                <a:rPr lang="en-US" sz="3200" dirty="0">
                  <a:latin typeface="Gill Sans Light"/>
                  <a:cs typeface="Gill Sans Light"/>
                </a:rPr>
                <a:t>using batch solvers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Leverage high-throughput systems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Exploit slow change in features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30284" y="1476926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956" y="3326877"/>
            <a:ext cx="5376571" cy="1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057400" y="1600200"/>
            <a:ext cx="7848601" cy="2743200"/>
            <a:chOff x="533399" y="1600200"/>
            <a:chExt cx="7848601" cy="2743200"/>
          </a:xfrm>
        </p:grpSpPr>
        <p:sp>
          <p:nvSpPr>
            <p:cNvPr id="10" name="Rounded Rectangle 9"/>
            <p:cNvSpPr/>
            <p:nvPr/>
          </p:nvSpPr>
          <p:spPr>
            <a:xfrm>
              <a:off x="2304363" y="3276600"/>
              <a:ext cx="1371600" cy="1066800"/>
            </a:xfrm>
            <a:prstGeom prst="round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/>
            <p:cNvCxnSpPr>
              <a:stCxn id="11" idx="1"/>
              <a:endCxn id="10" idx="1"/>
            </p:cNvCxnSpPr>
            <p:nvPr/>
          </p:nvCxnSpPr>
          <p:spPr>
            <a:xfrm rot="10800000" flipH="1" flipV="1">
              <a:off x="533399" y="2200364"/>
              <a:ext cx="1770963" cy="1609635"/>
            </a:xfrm>
            <a:prstGeom prst="bentConnector3">
              <a:avLst>
                <a:gd name="adj1" fmla="val -12908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533399" y="1600200"/>
              <a:ext cx="7848601" cy="1200329"/>
              <a:chOff x="533399" y="1600200"/>
              <a:chExt cx="7848601" cy="12003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33400" y="1600200"/>
                <a:ext cx="7848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280988"/>
                <a:r>
                  <a:rPr lang="en-US" sz="2400" dirty="0">
                    <a:latin typeface="Gill Sans Light"/>
                    <a:cs typeface="Gill Sans Light"/>
                  </a:rPr>
                  <a:t>Update the user weights </a:t>
                </a:r>
                <a:r>
                  <a:rPr lang="en-US" sz="2400" i="1" dirty="0">
                    <a:solidFill>
                      <a:schemeClr val="accent1"/>
                    </a:solidFill>
                    <a:latin typeface="Gill Sans Light"/>
                    <a:cs typeface="Gill Sans Light"/>
                  </a:rPr>
                  <a:t>online</a:t>
                </a:r>
                <a:r>
                  <a:rPr lang="en-US" sz="2400" dirty="0">
                    <a:latin typeface="Gill Sans Light"/>
                    <a:cs typeface="Gill Sans Light"/>
                  </a:rPr>
                  <a:t>:</a:t>
                </a:r>
              </a:p>
              <a:p>
                <a:pPr marL="400050" indent="-280988">
                  <a:buFont typeface="Arial" charset="0"/>
                  <a:buChar char="•"/>
                </a:pPr>
                <a:r>
                  <a:rPr lang="en-US" sz="2400" dirty="0">
                    <a:latin typeface="Gill Sans Light"/>
                    <a:cs typeface="Gill Sans Light"/>
                  </a:rPr>
                  <a:t>Stochastic Gradient </a:t>
                </a:r>
                <a:r>
                  <a:rPr lang="en-US" sz="2400" dirty="0">
                    <a:latin typeface="Gill Sans Light"/>
                    <a:cs typeface="Gill Sans Light"/>
                  </a:rPr>
                  <a:t>Descent </a:t>
                </a:r>
                <a:r>
                  <a:rPr lang="en-US" sz="2400" dirty="0">
                    <a:latin typeface="Gill Sans Light"/>
                    <a:cs typeface="Gill Sans Light"/>
                    <a:sym typeface="Wingdings"/>
                  </a:rPr>
                  <a:t> </a:t>
                </a:r>
                <a:r>
                  <a:rPr lang="en-US" sz="2400" dirty="0">
                    <a:latin typeface="Gill Sans Light"/>
                    <a:cs typeface="Gill Sans Light"/>
                  </a:rPr>
                  <a:t>Fast</a:t>
                </a:r>
              </a:p>
              <a:p>
                <a:pPr marL="400050" indent="-280988">
                  <a:buFont typeface="Arial" charset="0"/>
                  <a:buChar char="•"/>
                </a:pPr>
                <a:r>
                  <a:rPr lang="en-US" sz="2400" dirty="0">
                    <a:latin typeface="Gill Sans Light"/>
                    <a:cs typeface="Gill Sans Light"/>
                  </a:rPr>
                  <a:t>Doesn’t conflict with other users</a:t>
                </a: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533399" y="1676400"/>
                <a:ext cx="0" cy="1124129"/>
              </a:xfrm>
              <a:prstGeom prst="line">
                <a:avLst/>
              </a:prstGeom>
              <a:ln>
                <a:solidFill>
                  <a:srgbClr val="FFA354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/>
          <p:cNvGrpSpPr/>
          <p:nvPr/>
        </p:nvGrpSpPr>
        <p:grpSpPr>
          <a:xfrm>
            <a:off x="2057400" y="3143997"/>
            <a:ext cx="7086601" cy="2743200"/>
            <a:chOff x="533399" y="3143997"/>
            <a:chExt cx="7086601" cy="2743200"/>
          </a:xfrm>
        </p:grpSpPr>
        <p:sp>
          <p:nvSpPr>
            <p:cNvPr id="17" name="Rounded Rectangle 16"/>
            <p:cNvSpPr/>
            <p:nvPr/>
          </p:nvSpPr>
          <p:spPr>
            <a:xfrm>
              <a:off x="4114800" y="3143997"/>
              <a:ext cx="2648636" cy="1275603"/>
            </a:xfrm>
            <a:prstGeom prst="round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33399" y="3781799"/>
              <a:ext cx="7086601" cy="2105398"/>
              <a:chOff x="533399" y="3781799"/>
              <a:chExt cx="7086601" cy="2105398"/>
            </a:xfrm>
          </p:grpSpPr>
          <p:cxnSp>
            <p:nvCxnSpPr>
              <p:cNvPr id="19" name="Elbow Connector 18"/>
              <p:cNvCxnSpPr>
                <a:stCxn id="16" idx="3"/>
                <a:endCxn id="17" idx="3"/>
              </p:cNvCxnSpPr>
              <p:nvPr/>
            </p:nvCxnSpPr>
            <p:spPr>
              <a:xfrm flipH="1" flipV="1">
                <a:off x="6763436" y="3781799"/>
                <a:ext cx="856564" cy="1505234"/>
              </a:xfrm>
              <a:prstGeom prst="bentConnector3">
                <a:avLst>
                  <a:gd name="adj1" fmla="val -26688"/>
                </a:avLst>
              </a:prstGeom>
              <a:ln>
                <a:solidFill>
                  <a:srgbClr val="5E9EED"/>
                </a:solidFill>
                <a:headEnd type="none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533399" y="4686868"/>
                <a:ext cx="7086601" cy="1200329"/>
                <a:chOff x="533399" y="4686868"/>
                <a:chExt cx="7086601" cy="1200329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533399" y="4686868"/>
                  <a:ext cx="708660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Gill Sans Light"/>
                      <a:cs typeface="Gill Sans Light"/>
                    </a:rPr>
                    <a:t>Update feature functions </a:t>
                  </a:r>
                  <a:r>
                    <a:rPr lang="en-US" sz="2400" i="1" dirty="0">
                      <a:solidFill>
                        <a:schemeClr val="accent1"/>
                      </a:solidFill>
                      <a:latin typeface="Gill Sans Light"/>
                      <a:cs typeface="Gill Sans Light"/>
                    </a:rPr>
                    <a:t>offline</a:t>
                  </a:r>
                  <a:r>
                    <a:rPr lang="en-US" sz="2400" dirty="0">
                      <a:solidFill>
                        <a:schemeClr val="accent1"/>
                      </a:solidFill>
                      <a:latin typeface="Gill Sans Light"/>
                      <a:cs typeface="Gill Sans Light"/>
                    </a:rPr>
                    <a:t> </a:t>
                  </a:r>
                  <a:r>
                    <a:rPr lang="en-US" sz="2400" dirty="0">
                      <a:latin typeface="Gill Sans Light"/>
                      <a:cs typeface="Gill Sans Light"/>
                    </a:rPr>
                    <a:t>using batch solvers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lang="en-US" sz="2400" dirty="0">
                      <a:latin typeface="Gill Sans Light"/>
                      <a:cs typeface="Gill Sans Light"/>
                    </a:rPr>
                    <a:t>Leverage high-throughput systems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lang="en-US" sz="2400" dirty="0">
                      <a:latin typeface="Gill Sans Light"/>
                      <a:cs typeface="Gill Sans Light"/>
                    </a:rPr>
                    <a:t>Exploit slow change in features</a:t>
                  </a:r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7593105" y="4724968"/>
                  <a:ext cx="0" cy="1124129"/>
                </a:xfrm>
                <a:prstGeom prst="line">
                  <a:avLst/>
                </a:prstGeom>
                <a:ln>
                  <a:solidFill>
                    <a:srgbClr val="5E9EED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361666"/>
            <a:ext cx="1182624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Velox</a:t>
            </a:r>
            <a:r>
              <a:rPr lang="en-US" dirty="0" smtClean="0"/>
              <a:t>: Learning </a:t>
            </a:r>
            <a:r>
              <a:rPr lang="en-US" dirty="0" smtClean="0"/>
              <a:t>from </a:t>
            </a:r>
            <a:r>
              <a:rPr lang="en-US" dirty="0" smtClean="0"/>
              <a:t>Personalized Feedback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764" y="3276600"/>
            <a:ext cx="4230473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6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143001" y="1789735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99288" y="2096062"/>
              <a:ext cx="2055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Gill Sans Light"/>
                  <a:cs typeface="Gill Sans Light"/>
                </a:rPr>
                <a:t>Training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804041" y="447736"/>
            <a:ext cx="10788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What happens </a:t>
            </a:r>
            <a:r>
              <a:rPr lang="en-US" sz="6000" i="1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after</a:t>
            </a:r>
            <a:r>
              <a:rPr lang="en-US" sz="6000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we train a model?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03459" y="3846067"/>
            <a:ext cx="6846707" cy="346841"/>
            <a:chOff x="2403459" y="4177141"/>
            <a:chExt cx="6846707" cy="34684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403459" y="4177141"/>
              <a:ext cx="6846707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13" name="Down Arrow 12"/>
            <p:cNvSpPr/>
            <p:nvPr/>
          </p:nvSpPr>
          <p:spPr>
            <a:xfrm>
              <a:off x="5267137" y="4177141"/>
              <a:ext cx="1119352" cy="346841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7295" y="4405251"/>
            <a:ext cx="4099033" cy="2202168"/>
            <a:chOff x="3777295" y="4405251"/>
            <a:chExt cx="4099033" cy="2202168"/>
          </a:xfrm>
        </p:grpSpPr>
        <p:grpSp>
          <p:nvGrpSpPr>
            <p:cNvPr id="18" name="Group 17"/>
            <p:cNvGrpSpPr/>
            <p:nvPr/>
          </p:nvGrpSpPr>
          <p:grpSpPr>
            <a:xfrm>
              <a:off x="4422783" y="4405251"/>
              <a:ext cx="2952854" cy="2202168"/>
              <a:chOff x="4236247" y="4306975"/>
              <a:chExt cx="2952854" cy="220216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6247" y="4306975"/>
                <a:ext cx="2061779" cy="15073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4525" y="4695623"/>
                <a:ext cx="2014576" cy="13081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6589" y="5023824"/>
                <a:ext cx="1605224" cy="14853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777295" y="4861905"/>
              <a:ext cx="4099033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Dashboards and 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Reports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4041" y="4366793"/>
            <a:ext cx="2727667" cy="2162377"/>
            <a:chOff x="804041" y="4366793"/>
            <a:chExt cx="2727667" cy="21623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8666" y="4366793"/>
              <a:ext cx="1638416" cy="216237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/>
            <p:cNvSpPr txBox="1"/>
            <p:nvPr/>
          </p:nvSpPr>
          <p:spPr>
            <a:xfrm>
              <a:off x="804041" y="4861905"/>
              <a:ext cx="2727667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Conference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Papers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-268014" y="-756745"/>
            <a:ext cx="12817366" cy="836300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121915" y="4215810"/>
            <a:ext cx="3639161" cy="2260531"/>
            <a:chOff x="8121915" y="4215810"/>
            <a:chExt cx="3639161" cy="226053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/>
            <a:srcRect l="21037" t="8171" r="24524"/>
            <a:stretch/>
          </p:blipFill>
          <p:spPr>
            <a:xfrm>
              <a:off x="8742255" y="4215810"/>
              <a:ext cx="2382459" cy="226053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121915" y="5041817"/>
              <a:ext cx="3639161" cy="1087080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Drive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714878" y="761997"/>
            <a:ext cx="2168082" cy="2639436"/>
            <a:chOff x="285473" y="1399164"/>
            <a:chExt cx="2168082" cy="2639436"/>
          </a:xfrm>
        </p:grpSpPr>
        <p:sp>
          <p:nvSpPr>
            <p:cNvPr id="7" name="TextBox 6"/>
            <p:cNvSpPr txBox="1"/>
            <p:nvPr/>
          </p:nvSpPr>
          <p:spPr>
            <a:xfrm>
              <a:off x="285473" y="1399164"/>
              <a:ext cx="21680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Suggesting Items</a:t>
              </a:r>
              <a:br>
                <a:rPr lang="en-US" sz="2400" dirty="0">
                  <a:latin typeface="Gill Sans Light"/>
                  <a:cs typeface="Gill Sans Light"/>
                </a:rPr>
              </a:br>
              <a:r>
                <a:rPr lang="en-US" sz="2400" dirty="0">
                  <a:latin typeface="Gill Sans Light"/>
                  <a:cs typeface="Gill Sans Light"/>
                </a:rPr>
                <a:t>at Checkout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200" y="2209800"/>
              <a:ext cx="1828800" cy="18288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986950" y="761998"/>
            <a:ext cx="2095035" cy="2475183"/>
            <a:chOff x="2483812" y="1399164"/>
            <a:chExt cx="2095035" cy="2475183"/>
          </a:xfrm>
        </p:grpSpPr>
        <p:sp>
          <p:nvSpPr>
            <p:cNvPr id="8" name="TextBox 7"/>
            <p:cNvSpPr txBox="1"/>
            <p:nvPr/>
          </p:nvSpPr>
          <p:spPr>
            <a:xfrm>
              <a:off x="2820260" y="1399164"/>
              <a:ext cx="1396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Fraud </a:t>
              </a:r>
              <a:br>
                <a:rPr lang="en-US" sz="2400" dirty="0">
                  <a:latin typeface="Gill Sans Light"/>
                  <a:cs typeface="Gill Sans Light"/>
                </a:rPr>
              </a:br>
              <a:r>
                <a:rPr lang="en-US" sz="2400" dirty="0">
                  <a:latin typeface="Gill Sans Light"/>
                  <a:cs typeface="Gill Sans Light"/>
                </a:rPr>
                <a:t>Detection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812" y="2319867"/>
              <a:ext cx="2095035" cy="155448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353528" y="761998"/>
            <a:ext cx="1936654" cy="2475183"/>
            <a:chOff x="4724399" y="1399164"/>
            <a:chExt cx="1936654" cy="2475183"/>
          </a:xfrm>
        </p:grpSpPr>
        <p:sp>
          <p:nvSpPr>
            <p:cNvPr id="9" name="TextBox 8"/>
            <p:cNvSpPr txBox="1"/>
            <p:nvPr/>
          </p:nvSpPr>
          <p:spPr>
            <a:xfrm>
              <a:off x="4944631" y="1399164"/>
              <a:ext cx="14255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Cognitive </a:t>
              </a:r>
              <a:br>
                <a:rPr lang="en-US" sz="2400" dirty="0">
                  <a:latin typeface="Gill Sans Light"/>
                  <a:cs typeface="Gill Sans Light"/>
                </a:rPr>
              </a:br>
              <a:r>
                <a:rPr lang="en-US" sz="2400" dirty="0">
                  <a:latin typeface="Gill Sans Light"/>
                  <a:cs typeface="Gill Sans Light"/>
                </a:rPr>
                <a:t>Assistance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399" y="2319867"/>
              <a:ext cx="1936654" cy="155448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561725" y="761998"/>
            <a:ext cx="1554480" cy="2475183"/>
            <a:chOff x="6934200" y="1399164"/>
            <a:chExt cx="1554480" cy="247518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4200" y="2319867"/>
              <a:ext cx="1554480" cy="15544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965082" y="1399164"/>
              <a:ext cx="14927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Internet of</a:t>
              </a:r>
            </a:p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Things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267606" y="3657597"/>
            <a:ext cx="1729109" cy="2166230"/>
            <a:chOff x="838200" y="4114800"/>
            <a:chExt cx="1729109" cy="2166230"/>
          </a:xfrm>
        </p:grpSpPr>
        <p:sp>
          <p:nvSpPr>
            <p:cNvPr id="11" name="TextBox 10"/>
            <p:cNvSpPr txBox="1"/>
            <p:nvPr/>
          </p:nvSpPr>
          <p:spPr>
            <a:xfrm>
              <a:off x="838200" y="4114800"/>
              <a:ext cx="17291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Low-Latency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l="1" t="4297" r="37902" b="18757"/>
            <a:stretch/>
          </p:blipFill>
          <p:spPr>
            <a:xfrm>
              <a:off x="838200" y="4724400"/>
              <a:ext cx="1676461" cy="155663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945543" y="3657597"/>
            <a:ext cx="1894062" cy="2474938"/>
            <a:chOff x="3516138" y="4114800"/>
            <a:chExt cx="1894062" cy="2474938"/>
          </a:xfrm>
        </p:grpSpPr>
        <p:sp>
          <p:nvSpPr>
            <p:cNvPr id="12" name="TextBox 11"/>
            <p:cNvSpPr txBox="1"/>
            <p:nvPr/>
          </p:nvSpPr>
          <p:spPr>
            <a:xfrm>
              <a:off x="3642192" y="4114800"/>
              <a:ext cx="1683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Personalized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16138" y="4692650"/>
              <a:ext cx="1894062" cy="189708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719433" y="3657597"/>
            <a:ext cx="2549173" cy="2427032"/>
            <a:chOff x="6290027" y="4114800"/>
            <a:chExt cx="2549173" cy="2427032"/>
          </a:xfrm>
        </p:grpSpPr>
        <p:sp>
          <p:nvSpPr>
            <p:cNvPr id="13" name="TextBox 12"/>
            <p:cNvSpPr txBox="1"/>
            <p:nvPr/>
          </p:nvSpPr>
          <p:spPr>
            <a:xfrm>
              <a:off x="6400800" y="4114800"/>
              <a:ext cx="2245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Rapidly Changing</a:t>
              </a:r>
            </a:p>
          </p:txBody>
        </p:sp>
        <p:pic>
          <p:nvPicPr>
            <p:cNvPr id="25" name="Picture 24" descr="FreeGreatPicture.com-22417-high-definition-dynamic-element-of-water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027" y="4555298"/>
              <a:ext cx="2549173" cy="1986534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 flipH="1">
            <a:off x="3029605" y="3505197"/>
            <a:ext cx="6172200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30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363718" y="2026218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139124" y="2096062"/>
              <a:ext cx="13753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Train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01670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2.5E-6 0.331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63718" y="4295331"/>
            <a:ext cx="9905999" cy="1889046"/>
            <a:chOff x="1143001" y="2010459"/>
            <a:chExt cx="9905999" cy="188904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139125" y="2096062"/>
              <a:ext cx="13753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Train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8815477" y="3120718"/>
                <a:ext cx="1738858" cy="726477"/>
                <a:chOff x="5164112" y="3471333"/>
                <a:chExt cx="1738858" cy="726477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Freeform 31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5164112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35" name="Straight Arrow Connector 34"/>
                  <p:cNvCxnSpPr>
                    <a:endCxn id="30" idx="2"/>
                  </p:cNvCxnSpPr>
                  <p:nvPr/>
                </p:nvCxnSpPr>
                <p:spPr>
                  <a:xfrm>
                    <a:off x="5205407" y="3834572"/>
                    <a:ext cx="52814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67" name="Group 66"/>
          <p:cNvGrpSpPr/>
          <p:nvPr/>
        </p:nvGrpSpPr>
        <p:grpSpPr>
          <a:xfrm>
            <a:off x="4514110" y="509829"/>
            <a:ext cx="2728187" cy="1973478"/>
            <a:chOff x="4428112" y="680249"/>
            <a:chExt cx="2728187" cy="1973478"/>
          </a:xfrm>
        </p:grpSpPr>
        <p:sp>
          <p:nvSpPr>
            <p:cNvPr id="48" name="TextBox 47"/>
            <p:cNvSpPr txBox="1"/>
            <p:nvPr/>
          </p:nvSpPr>
          <p:spPr>
            <a:xfrm>
              <a:off x="4428112" y="680249"/>
              <a:ext cx="2728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atin typeface="Gill Sans Light"/>
                  <a:cs typeface="Gill Sans Light"/>
                </a:rPr>
                <a:t>Actions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174050" y="1616942"/>
              <a:ext cx="1584243" cy="1036785"/>
              <a:chOff x="5231801" y="1828698"/>
              <a:chExt cx="1584243" cy="1036785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231801" y="1828698"/>
                <a:ext cx="1137406" cy="1036785"/>
                <a:chOff x="5547173" y="1897817"/>
                <a:chExt cx="1137406" cy="1036785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5704275" y="2671118"/>
                  <a:ext cx="263484" cy="26348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Oval 51"/>
                <p:cNvSpPr/>
                <p:nvPr/>
              </p:nvSpPr>
              <p:spPr>
                <a:xfrm>
                  <a:off x="5547173" y="2177507"/>
                  <a:ext cx="1137406" cy="625353"/>
                </a:xfrm>
                <a:custGeom>
                  <a:avLst/>
                  <a:gdLst>
                    <a:gd name="connsiteX0" fmla="*/ 0 w 1135900"/>
                    <a:gd name="connsiteY0" fmla="*/ 410371 h 820742"/>
                    <a:gd name="connsiteX1" fmla="*/ 567950 w 1135900"/>
                    <a:gd name="connsiteY1" fmla="*/ 0 h 820742"/>
                    <a:gd name="connsiteX2" fmla="*/ 1135900 w 1135900"/>
                    <a:gd name="connsiteY2" fmla="*/ 410371 h 820742"/>
                    <a:gd name="connsiteX3" fmla="*/ 567950 w 1135900"/>
                    <a:gd name="connsiteY3" fmla="*/ 820742 h 820742"/>
                    <a:gd name="connsiteX4" fmla="*/ 0 w 1135900"/>
                    <a:gd name="connsiteY4" fmla="*/ 410371 h 820742"/>
                    <a:gd name="connsiteX0" fmla="*/ 1506 w 1137406"/>
                    <a:gd name="connsiteY0" fmla="*/ 410371 h 625353"/>
                    <a:gd name="connsiteX1" fmla="*/ 569456 w 1137406"/>
                    <a:gd name="connsiteY1" fmla="*/ 0 h 625353"/>
                    <a:gd name="connsiteX2" fmla="*/ 1137406 w 1137406"/>
                    <a:gd name="connsiteY2" fmla="*/ 410371 h 625353"/>
                    <a:gd name="connsiteX3" fmla="*/ 455945 w 1137406"/>
                    <a:gd name="connsiteY3" fmla="*/ 625249 h 625353"/>
                    <a:gd name="connsiteX4" fmla="*/ 1506 w 1137406"/>
                    <a:gd name="connsiteY4" fmla="*/ 410371 h 6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06" h="625353">
                      <a:moveTo>
                        <a:pt x="1506" y="410371"/>
                      </a:moveTo>
                      <a:cubicBezTo>
                        <a:pt x="20424" y="306163"/>
                        <a:pt x="255786" y="0"/>
                        <a:pt x="569456" y="0"/>
                      </a:cubicBezTo>
                      <a:cubicBezTo>
                        <a:pt x="883126" y="0"/>
                        <a:pt x="1137406" y="183729"/>
                        <a:pt x="1137406" y="410371"/>
                      </a:cubicBezTo>
                      <a:cubicBezTo>
                        <a:pt x="1137406" y="637013"/>
                        <a:pt x="769615" y="625249"/>
                        <a:pt x="455945" y="625249"/>
                      </a:cubicBezTo>
                      <a:cubicBezTo>
                        <a:pt x="142275" y="625249"/>
                        <a:pt x="-17412" y="514579"/>
                        <a:pt x="1506" y="41037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6285498" y="2671118"/>
                  <a:ext cx="263484" cy="26348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6042520" y="1897817"/>
                  <a:ext cx="183844" cy="2796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1"/>
                <p:cNvSpPr/>
                <p:nvPr/>
              </p:nvSpPr>
              <p:spPr>
                <a:xfrm rot="1980836">
                  <a:off x="5771436" y="2220945"/>
                  <a:ext cx="287997" cy="331878"/>
                </a:xfrm>
                <a:custGeom>
                  <a:avLst/>
                  <a:gdLst>
                    <a:gd name="connsiteX0" fmla="*/ 0 w 1135900"/>
                    <a:gd name="connsiteY0" fmla="*/ 410371 h 820742"/>
                    <a:gd name="connsiteX1" fmla="*/ 567950 w 1135900"/>
                    <a:gd name="connsiteY1" fmla="*/ 0 h 820742"/>
                    <a:gd name="connsiteX2" fmla="*/ 1135900 w 1135900"/>
                    <a:gd name="connsiteY2" fmla="*/ 410371 h 820742"/>
                    <a:gd name="connsiteX3" fmla="*/ 567950 w 1135900"/>
                    <a:gd name="connsiteY3" fmla="*/ 820742 h 820742"/>
                    <a:gd name="connsiteX4" fmla="*/ 0 w 1135900"/>
                    <a:gd name="connsiteY4" fmla="*/ 410371 h 820742"/>
                    <a:gd name="connsiteX0" fmla="*/ 1506 w 1137406"/>
                    <a:gd name="connsiteY0" fmla="*/ 410371 h 625353"/>
                    <a:gd name="connsiteX1" fmla="*/ 569456 w 1137406"/>
                    <a:gd name="connsiteY1" fmla="*/ 0 h 625353"/>
                    <a:gd name="connsiteX2" fmla="*/ 1137406 w 1137406"/>
                    <a:gd name="connsiteY2" fmla="*/ 410371 h 625353"/>
                    <a:gd name="connsiteX3" fmla="*/ 455945 w 1137406"/>
                    <a:gd name="connsiteY3" fmla="*/ 625249 h 625353"/>
                    <a:gd name="connsiteX4" fmla="*/ 1506 w 1137406"/>
                    <a:gd name="connsiteY4" fmla="*/ 410371 h 6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06" h="625353">
                      <a:moveTo>
                        <a:pt x="1506" y="410371"/>
                      </a:moveTo>
                      <a:cubicBezTo>
                        <a:pt x="20424" y="306163"/>
                        <a:pt x="255786" y="0"/>
                        <a:pt x="569456" y="0"/>
                      </a:cubicBezTo>
                      <a:cubicBezTo>
                        <a:pt x="883126" y="0"/>
                        <a:pt x="1137406" y="183729"/>
                        <a:pt x="1137406" y="410371"/>
                      </a:cubicBezTo>
                      <a:cubicBezTo>
                        <a:pt x="1137406" y="637013"/>
                        <a:pt x="769615" y="625249"/>
                        <a:pt x="455945" y="625249"/>
                      </a:cubicBezTo>
                      <a:cubicBezTo>
                        <a:pt x="142275" y="625249"/>
                        <a:pt x="-17412" y="514579"/>
                        <a:pt x="1506" y="4103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1"/>
                <p:cNvSpPr/>
                <p:nvPr/>
              </p:nvSpPr>
              <p:spPr>
                <a:xfrm rot="20412118">
                  <a:off x="6149347" y="2219293"/>
                  <a:ext cx="287997" cy="331878"/>
                </a:xfrm>
                <a:custGeom>
                  <a:avLst/>
                  <a:gdLst>
                    <a:gd name="connsiteX0" fmla="*/ 0 w 1135900"/>
                    <a:gd name="connsiteY0" fmla="*/ 410371 h 820742"/>
                    <a:gd name="connsiteX1" fmla="*/ 567950 w 1135900"/>
                    <a:gd name="connsiteY1" fmla="*/ 0 h 820742"/>
                    <a:gd name="connsiteX2" fmla="*/ 1135900 w 1135900"/>
                    <a:gd name="connsiteY2" fmla="*/ 410371 h 820742"/>
                    <a:gd name="connsiteX3" fmla="*/ 567950 w 1135900"/>
                    <a:gd name="connsiteY3" fmla="*/ 820742 h 820742"/>
                    <a:gd name="connsiteX4" fmla="*/ 0 w 1135900"/>
                    <a:gd name="connsiteY4" fmla="*/ 410371 h 820742"/>
                    <a:gd name="connsiteX0" fmla="*/ 1506 w 1137406"/>
                    <a:gd name="connsiteY0" fmla="*/ 410371 h 625353"/>
                    <a:gd name="connsiteX1" fmla="*/ 569456 w 1137406"/>
                    <a:gd name="connsiteY1" fmla="*/ 0 h 625353"/>
                    <a:gd name="connsiteX2" fmla="*/ 1137406 w 1137406"/>
                    <a:gd name="connsiteY2" fmla="*/ 410371 h 625353"/>
                    <a:gd name="connsiteX3" fmla="*/ 455945 w 1137406"/>
                    <a:gd name="connsiteY3" fmla="*/ 625249 h 625353"/>
                    <a:gd name="connsiteX4" fmla="*/ 1506 w 1137406"/>
                    <a:gd name="connsiteY4" fmla="*/ 410371 h 6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06" h="625353">
                      <a:moveTo>
                        <a:pt x="1506" y="410371"/>
                      </a:moveTo>
                      <a:cubicBezTo>
                        <a:pt x="20424" y="306163"/>
                        <a:pt x="255786" y="0"/>
                        <a:pt x="569456" y="0"/>
                      </a:cubicBezTo>
                      <a:cubicBezTo>
                        <a:pt x="883126" y="0"/>
                        <a:pt x="1137406" y="183729"/>
                        <a:pt x="1137406" y="410371"/>
                      </a:cubicBezTo>
                      <a:cubicBezTo>
                        <a:pt x="1137406" y="637013"/>
                        <a:pt x="769615" y="625249"/>
                        <a:pt x="455945" y="625249"/>
                      </a:cubicBezTo>
                      <a:cubicBezTo>
                        <a:pt x="142275" y="625249"/>
                        <a:pt x="-17412" y="514579"/>
                        <a:pt x="1506" y="4103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378832" y="2329311"/>
                <a:ext cx="437212" cy="188003"/>
                <a:chOff x="6369207" y="2233061"/>
                <a:chExt cx="437212" cy="188003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6369207" y="2233061"/>
                  <a:ext cx="29147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6564429" y="2316113"/>
                  <a:ext cx="24199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6445963" y="2421064"/>
                  <a:ext cx="29147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9" name="Group 68"/>
          <p:cNvGrpSpPr/>
          <p:nvPr/>
        </p:nvGrpSpPr>
        <p:grpSpPr>
          <a:xfrm>
            <a:off x="7038101" y="2045329"/>
            <a:ext cx="2153541" cy="2202342"/>
            <a:chOff x="7038101" y="2045329"/>
            <a:chExt cx="2153541" cy="2202342"/>
          </a:xfrm>
        </p:grpSpPr>
        <p:cxnSp>
          <p:nvCxnSpPr>
            <p:cNvPr id="62" name="Straight Arrow Connector 61"/>
            <p:cNvCxnSpPr/>
            <p:nvPr/>
          </p:nvCxnSpPr>
          <p:spPr>
            <a:xfrm flipH="1" flipV="1">
              <a:off x="7038101" y="2045329"/>
              <a:ext cx="2153541" cy="22023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 rot="2702645">
              <a:off x="7688616" y="2479654"/>
              <a:ext cx="1564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Serve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953924" y="2059024"/>
            <a:ext cx="1837533" cy="2188647"/>
            <a:chOff x="2953924" y="2059024"/>
            <a:chExt cx="1837533" cy="2188647"/>
          </a:xfrm>
        </p:grpSpPr>
        <p:cxnSp>
          <p:nvCxnSpPr>
            <p:cNvPr id="63" name="Straight Arrow Connector 62"/>
            <p:cNvCxnSpPr/>
            <p:nvPr/>
          </p:nvCxnSpPr>
          <p:spPr>
            <a:xfrm flipH="1">
              <a:off x="2953924" y="2156785"/>
              <a:ext cx="1837533" cy="209088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18777579">
              <a:off x="2552956" y="2479652"/>
              <a:ext cx="16722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Adapt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25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</p:spPr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92761" y="1994066"/>
            <a:ext cx="33586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Machine</a:t>
            </a:r>
          </a:p>
          <a:p>
            <a:pPr algn="ctr"/>
            <a:r>
              <a:rPr lang="en-US" sz="72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Learning</a:t>
            </a:r>
            <a:endParaRPr lang="en-US" sz="72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5438" y="1994066"/>
            <a:ext cx="38395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Intelligent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Services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260546" y="2744368"/>
            <a:ext cx="1630679" cy="80772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6129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1|46.4"/>
</p:tagLst>
</file>

<file path=ppt/theme/theme1.xml><?xml version="1.0" encoding="utf-8"?>
<a:theme xmlns:a="http://schemas.openxmlformats.org/drawingml/2006/main" name="GraphLabPPT">
  <a:themeElements>
    <a:clrScheme name="GraphLab">
      <a:dk1>
        <a:sysClr val="windowText" lastClr="000000"/>
      </a:dk1>
      <a:lt1>
        <a:sysClr val="window" lastClr="FFFFFF"/>
      </a:lt1>
      <a:dk2>
        <a:srgbClr val="322D2E"/>
      </a:dk2>
      <a:lt2>
        <a:srgbClr val="D8D8D8"/>
      </a:lt2>
      <a:accent1>
        <a:srgbClr val="B0007E"/>
      </a:accent1>
      <a:accent2>
        <a:srgbClr val="118CC4"/>
      </a:accent2>
      <a:accent3>
        <a:srgbClr val="85BD05"/>
      </a:accent3>
      <a:accent4>
        <a:srgbClr val="FC5507"/>
      </a:accent4>
      <a:accent5>
        <a:srgbClr val="5D5555"/>
      </a:accent5>
      <a:accent6>
        <a:srgbClr val="2B2728"/>
      </a:accent6>
      <a:hlink>
        <a:srgbClr val="118CC4"/>
      </a:hlink>
      <a:folHlink>
        <a:srgbClr val="FC5507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>
            <a:latin typeface="Museo Sans 100" charset="0"/>
            <a:ea typeface="Museo Sans 100" charset="0"/>
            <a:cs typeface="Museo Sans 10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1388</Words>
  <Application>Microsoft Macintosh PowerPoint</Application>
  <PresentationFormat>Widescreen</PresentationFormat>
  <Paragraphs>482</Paragraphs>
  <Slides>44</Slides>
  <Notes>21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Century Gothic</vt:lpstr>
      <vt:lpstr>Courier New</vt:lpstr>
      <vt:lpstr>Gill Sans</vt:lpstr>
      <vt:lpstr>Gill Sans Light</vt:lpstr>
      <vt:lpstr>HelveticaNeue</vt:lpstr>
      <vt:lpstr>HelveticaNeue-Medium</vt:lpstr>
      <vt:lpstr>Museo Sans 100</vt:lpstr>
      <vt:lpstr>Times</vt:lpstr>
      <vt:lpstr>Wingdings</vt:lpstr>
      <vt:lpstr>Arial</vt:lpstr>
      <vt:lpstr>GraphLabPPT</vt:lpstr>
      <vt:lpstr>PowerPoint Presentation</vt:lpstr>
      <vt:lpstr>PowerPoint Presentation</vt:lpstr>
      <vt:lpstr>Frameworks and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Life of an Intelligent Query</vt:lpstr>
      <vt:lpstr>The Life of an Intelligent Query</vt:lpstr>
      <vt:lpstr>Dato Predictive Services Architecture</vt:lpstr>
      <vt:lpstr>UC Berkeley Velox Architecture</vt:lpstr>
      <vt:lpstr>Essential Attributes of Intelligent Services</vt:lpstr>
      <vt:lpstr>Responsive: Now and Always</vt:lpstr>
      <vt:lpstr>The Common Solutions to Latency</vt:lpstr>
      <vt:lpstr>Dato Predictive Services Does Both</vt:lpstr>
      <vt:lpstr>Distributed shared caching</vt:lpstr>
      <vt:lpstr>Caching == Smart Materialization</vt:lpstr>
      <vt:lpstr>Dato Latency by the numbers</vt:lpstr>
      <vt:lpstr>Velox Model Serving System</vt:lpstr>
      <vt:lpstr>Velox Model Serving System</vt:lpstr>
      <vt:lpstr>Adapting to Change at All Scales</vt:lpstr>
      <vt:lpstr>Adapting to Change at All Scales</vt:lpstr>
      <vt:lpstr>Adapting to Change at All Scales</vt:lpstr>
      <vt:lpstr>The Dangerous Feedback Loop</vt:lpstr>
      <vt:lpstr>Exploration / Exploitation Tradeoff</vt:lpstr>
      <vt:lpstr>Dato Solution to Adaptation</vt:lpstr>
      <vt:lpstr>Personalized Adaptation in Velox</vt:lpstr>
      <vt:lpstr>Personalized Adaptation in Velox</vt:lpstr>
      <vt:lpstr>Essential Attributes of Intelligent Services</vt:lpstr>
      <vt:lpstr>Management: Collaborative Development</vt:lpstr>
      <vt:lpstr>Velox Model Management</vt:lpstr>
      <vt:lpstr>Dato Model Management</vt:lpstr>
      <vt:lpstr>Demo</vt:lpstr>
      <vt:lpstr>PowerPoint Presentation</vt:lpstr>
      <vt:lpstr>PowerPoint Presentation</vt:lpstr>
      <vt:lpstr>Thank You</vt:lpstr>
      <vt:lpstr>PowerPoint Presentation</vt:lpstr>
      <vt:lpstr>PowerPoint Presentation</vt:lpstr>
      <vt:lpstr>Personalized Adaptation in Velox</vt:lpstr>
      <vt:lpstr>PowerPoint Presentation</vt:lpstr>
      <vt:lpstr>Velox: Learning from Personalized Feedback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Intelligent Services: Paying the technical debt of machine learning in production</dc:title>
  <dc:creator>Joseph Gonzalez</dc:creator>
  <cp:lastModifiedBy>Joseph Gonzalez</cp:lastModifiedBy>
  <cp:revision>117</cp:revision>
  <cp:lastPrinted>2015-11-14T23:02:16Z</cp:lastPrinted>
  <dcterms:created xsi:type="dcterms:W3CDTF">2015-11-14T17:41:03Z</dcterms:created>
  <dcterms:modified xsi:type="dcterms:W3CDTF">2015-11-15T23:46:29Z</dcterms:modified>
</cp:coreProperties>
</file>